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304" r:id="rId5"/>
    <p:sldId id="257" r:id="rId6"/>
    <p:sldId id="272" r:id="rId7"/>
    <p:sldId id="305" r:id="rId8"/>
    <p:sldId id="277" r:id="rId9"/>
    <p:sldId id="278" r:id="rId10"/>
    <p:sldId id="279" r:id="rId11"/>
    <p:sldId id="280" r:id="rId12"/>
    <p:sldId id="282" r:id="rId13"/>
    <p:sldId id="281"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58" r:id="rId27"/>
    <p:sldId id="296" r:id="rId28"/>
    <p:sldId id="308" r:id="rId29"/>
    <p:sldId id="307" r:id="rId3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1A32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8" autoAdjust="0"/>
    <p:restoredTop sz="83920" autoAdjust="0"/>
  </p:normalViewPr>
  <p:slideViewPr>
    <p:cSldViewPr>
      <p:cViewPr varScale="1">
        <p:scale>
          <a:sx n="72" d="100"/>
          <a:sy n="72" d="100"/>
        </p:scale>
        <p:origin x="1099" y="5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2" d="100"/>
          <a:sy n="52" d="100"/>
        </p:scale>
        <p:origin x="284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10/19/2020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10/19/2020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you</a:t>
            </a:r>
          </a:p>
          <a:p>
            <a:r>
              <a:rPr lang="en-US" baseline="0" dirty="0"/>
              <a:t>Enter this room,</a:t>
            </a:r>
          </a:p>
          <a:p>
            <a:r>
              <a:rPr lang="en-US" baseline="0" dirty="0"/>
              <a:t>Learning is fun and</a:t>
            </a:r>
          </a:p>
          <a:p>
            <a:r>
              <a:rPr lang="en-US" baseline="0" dirty="0"/>
              <a:t>Cooperation is expected</a:t>
            </a:r>
          </a:p>
          <a:p>
            <a:r>
              <a:rPr lang="en-US" baseline="0" dirty="0"/>
              <a:t>Our positive attitude and</a:t>
            </a:r>
          </a:p>
          <a:p>
            <a:r>
              <a:rPr lang="en-US" baseline="0" dirty="0"/>
              <a:t>Mutual respect are part of </a:t>
            </a:r>
          </a:p>
          <a:p>
            <a:r>
              <a:rPr lang="en-US" baseline="0" dirty="0"/>
              <a:t>Everything we do and say!</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a:t>
            </a:fld>
            <a:endParaRPr lang="en-US"/>
          </a:p>
        </p:txBody>
      </p:sp>
    </p:spTree>
    <p:extLst>
      <p:ext uri="{BB962C8B-B14F-4D97-AF65-F5344CB8AC3E}">
        <p14:creationId xmlns:p14="http://schemas.microsoft.com/office/powerpoint/2010/main" val="4151102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Unable to obtain a quorum for business meeting</a:t>
            </a:r>
            <a:endParaRPr lang="en-US" sz="1100" b="1"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It only takes 5</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Utilize media resources, zoom, conference call, etc.   Video conferencing or teleconferencing is permitted for members unable to attend the meeting provided a quorum is present at the meeting site.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Evaluate day, time, location</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Must hold at least 10 business meetings</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Evaluate day, time, location</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For planning purposes, the Auxiliary may predetermine which two months a meeting may not be held, or reserve that option for inclement weather.</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10</a:t>
            </a:fld>
            <a:endParaRPr lang="en-US"/>
          </a:p>
        </p:txBody>
      </p:sp>
    </p:spTree>
    <p:extLst>
      <p:ext uri="{BB962C8B-B14F-4D97-AF65-F5344CB8AC3E}">
        <p14:creationId xmlns:p14="http://schemas.microsoft.com/office/powerpoint/2010/main" val="2001609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Outdated Bylaws and Ritual and/or Standing Rules</a:t>
            </a:r>
            <a:endParaRPr lang="en-US" sz="1100" b="1"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Each year an updated National Bylaws, Booklet of Instructions, and Ritual book is produced.</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Every Auxiliary should have in their possession a current edition.</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The current edition is available for purchase by all members in good standing.</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Standing rules not being reviewed and updated yearly may become outdates with invalid information. </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Best practice should be to review yearly.</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61351F-DBB1-4664-ADA9-83BC7CB8848D}" type="slidenum">
              <a:rPr lang="en-US" smtClean="0"/>
              <a:t>11</a:t>
            </a:fld>
            <a:endParaRPr lang="en-US"/>
          </a:p>
        </p:txBody>
      </p:sp>
    </p:spTree>
    <p:extLst>
      <p:ext uri="{BB962C8B-B14F-4D97-AF65-F5344CB8AC3E}">
        <p14:creationId xmlns:p14="http://schemas.microsoft.com/office/powerpoint/2010/main" val="684106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Referencing outdated materials (general orders, chairmen bulletins, etc.)</a:t>
            </a:r>
            <a:endParaRPr lang="en-US" sz="11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Destroy old forms </a:t>
            </a:r>
            <a:endParaRPr lang="en-US" sz="1100" kern="1200" dirty="0">
              <a:solidFill>
                <a:schemeClr val="tx1"/>
              </a:solidFill>
              <a:effectLst/>
              <a:latin typeface="+mn-lt"/>
              <a:ea typeface="+mn-ea"/>
              <a:cs typeface="+mn-cs"/>
            </a:endParaRPr>
          </a:p>
          <a:p>
            <a:pPr lvl="2"/>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By not doing so, wrong information could be shared.</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Timelines not met.</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Inaccurate and incomplete forms.</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Misunderstanding of information.</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With the new program year comes new general orders, bulletins, forms.</a:t>
            </a:r>
          </a:p>
          <a:p>
            <a:pPr lvl="2"/>
            <a:endParaRPr lang="en-US" sz="1200" kern="1200" dirty="0">
              <a:solidFill>
                <a:schemeClr val="tx1"/>
              </a:solidFill>
              <a:effectLst/>
              <a:latin typeface="+mn-lt"/>
              <a:ea typeface="+mn-ea"/>
              <a:cs typeface="+mn-cs"/>
            </a:endParaRPr>
          </a:p>
          <a:p>
            <a:pPr lvl="2"/>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61351F-DBB1-4664-ADA9-83BC7CB8848D}" type="slidenum">
              <a:rPr lang="en-US" smtClean="0"/>
              <a:t>12</a:t>
            </a:fld>
            <a:endParaRPr lang="en-US"/>
          </a:p>
        </p:txBody>
      </p:sp>
    </p:spTree>
    <p:extLst>
      <p:ext uri="{BB962C8B-B14F-4D97-AF65-F5344CB8AC3E}">
        <p14:creationId xmlns:p14="http://schemas.microsoft.com/office/powerpoint/2010/main" val="3703047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Personal conflict</a:t>
            </a:r>
          </a:p>
          <a:p>
            <a:pPr lvl="0"/>
            <a:endParaRPr lang="en-US" sz="11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Disregard for another person’s opinion</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Bullying</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Closed minds</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There is no room for petty jealousies</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Every member deserves respect</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Value each member’s contribution</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We are not all going to agree all the time…that’s okay…but disagree in a respective manner </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Stay off social media with your personal views of another member or Auxiliary business</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Embrace the mentoring program and ideals to help diminish personal conflict</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Most of all </a:t>
            </a:r>
            <a:r>
              <a:rPr lang="en-US" sz="1200" b="1" kern="1200" dirty="0">
                <a:solidFill>
                  <a:schemeClr val="tx1"/>
                </a:solidFill>
                <a:effectLst/>
                <a:latin typeface="+mn-lt"/>
                <a:ea typeface="+mn-ea"/>
                <a:cs typeface="+mn-cs"/>
              </a:rPr>
              <a:t>remember</a:t>
            </a:r>
            <a:r>
              <a:rPr lang="en-US" sz="1200" kern="1200" dirty="0">
                <a:solidFill>
                  <a:schemeClr val="tx1"/>
                </a:solidFill>
                <a:effectLst/>
                <a:latin typeface="+mn-lt"/>
                <a:ea typeface="+mn-ea"/>
                <a:cs typeface="+mn-cs"/>
              </a:rPr>
              <a:t> why you joined the organization</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61351F-DBB1-4664-ADA9-83BC7CB8848D}" type="slidenum">
              <a:rPr lang="en-US" smtClean="0"/>
              <a:t>13</a:t>
            </a:fld>
            <a:endParaRPr lang="en-US"/>
          </a:p>
        </p:txBody>
      </p:sp>
    </p:spTree>
    <p:extLst>
      <p:ext uri="{BB962C8B-B14F-4D97-AF65-F5344CB8AC3E}">
        <p14:creationId xmlns:p14="http://schemas.microsoft.com/office/powerpoint/2010/main" val="3231423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Usage of Demeter’s Manual of Procedures</a:t>
            </a:r>
          </a:p>
          <a:p>
            <a:pPr lvl="0"/>
            <a:endParaRPr lang="en-US" sz="1100" b="1"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Roberts Rules of Order, Newly Revised replaced Demeter's and shall govern on all points not covered in the Bylaws. (Sec. 916 – Rules of Order)</a:t>
            </a:r>
          </a:p>
          <a:p>
            <a:pPr lvl="1"/>
            <a:endParaRPr lang="en-US" sz="1200" kern="1200" dirty="0">
              <a:solidFill>
                <a:schemeClr val="tx1"/>
              </a:solidFill>
              <a:effectLst/>
              <a:latin typeface="+mn-lt"/>
              <a:ea typeface="+mn-ea"/>
              <a:cs typeface="+mn-cs"/>
            </a:endParaRPr>
          </a:p>
          <a:p>
            <a:pPr lvl="1"/>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61351F-DBB1-4664-ADA9-83BC7CB8848D}" type="slidenum">
              <a:rPr lang="en-US" smtClean="0"/>
              <a:t>14</a:t>
            </a:fld>
            <a:endParaRPr lang="en-US"/>
          </a:p>
        </p:txBody>
      </p:sp>
    </p:spTree>
    <p:extLst>
      <p:ext uri="{BB962C8B-B14F-4D97-AF65-F5344CB8AC3E}">
        <p14:creationId xmlns:p14="http://schemas.microsoft.com/office/powerpoint/2010/main" val="715328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Lack of Communication</a:t>
            </a:r>
          </a:p>
          <a:p>
            <a:pPr lvl="0"/>
            <a:endParaRPr lang="en-US" sz="11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Select few are privileged to information</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All members should be aware of activities and business decisions of the Auxiliary</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Final decisions should not be made outside the meeting room between a few cliché members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Leave no member behind</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All members should be made aware of meeting dates, activities, volunteer opportunities</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Create a monthly or quarterly communication whether written or verbal (call tree)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Obtain Auxiliary Facebook and or web page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Gather email addresses to remain in contact</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Every member has a right to learn, participate, be respected and rewarded.</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Make the most out of having a mentoring program and/or designated mentor</a:t>
            </a:r>
          </a:p>
          <a:p>
            <a:pPr marL="1085850" lvl="2"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Types of communication</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Verbal</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Oral</a:t>
            </a:r>
            <a:endParaRPr lang="en-US" sz="1200" kern="1200" baseline="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baseline="0" dirty="0">
                <a:solidFill>
                  <a:schemeClr val="tx1"/>
                </a:solidFill>
                <a:effectLst/>
                <a:latin typeface="+mn-lt"/>
                <a:ea typeface="+mn-ea"/>
                <a:cs typeface="+mn-cs"/>
              </a:rPr>
              <a:t>Written</a:t>
            </a:r>
          </a:p>
          <a:p>
            <a:pPr marL="1085850" lvl="2" indent="-171450">
              <a:buFont typeface="Arial" panose="020B0604020202020204" pitchFamily="34" charset="0"/>
              <a:buChar char="•"/>
            </a:pPr>
            <a:endParaRPr lang="en-US" sz="1200" kern="1200" baseline="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baseline="0" dirty="0">
                <a:solidFill>
                  <a:schemeClr val="tx1"/>
                </a:solidFill>
                <a:effectLst/>
                <a:latin typeface="+mn-lt"/>
                <a:ea typeface="+mn-ea"/>
                <a:cs typeface="+mn-cs"/>
              </a:rPr>
              <a:t>Nonverbal</a:t>
            </a:r>
          </a:p>
          <a:p>
            <a:pPr marL="1085850" lvl="2" indent="-171450">
              <a:buFont typeface="Arial" panose="020B0604020202020204" pitchFamily="34" charset="0"/>
              <a:buChar char="•"/>
            </a:pPr>
            <a:r>
              <a:rPr lang="en-US" sz="1200" kern="1200" baseline="0" dirty="0">
                <a:solidFill>
                  <a:schemeClr val="tx1"/>
                </a:solidFill>
                <a:effectLst/>
                <a:latin typeface="+mn-lt"/>
                <a:ea typeface="+mn-ea"/>
                <a:cs typeface="+mn-cs"/>
              </a:rPr>
              <a:t>Expression</a:t>
            </a:r>
          </a:p>
          <a:p>
            <a:pPr marL="1085850" lvl="2" indent="-171450">
              <a:buFont typeface="Arial" panose="020B0604020202020204" pitchFamily="34" charset="0"/>
              <a:buChar char="•"/>
            </a:pPr>
            <a:r>
              <a:rPr lang="en-US" sz="1200" kern="1200" baseline="0" dirty="0">
                <a:solidFill>
                  <a:schemeClr val="tx1"/>
                </a:solidFill>
                <a:effectLst/>
                <a:latin typeface="+mn-lt"/>
                <a:ea typeface="+mn-ea"/>
                <a:cs typeface="+mn-cs"/>
              </a:rPr>
              <a:t>Expressive behaviors</a:t>
            </a:r>
          </a:p>
          <a:p>
            <a:pPr marL="1085850" lvl="2" indent="-171450">
              <a:buFont typeface="Arial" panose="020B0604020202020204" pitchFamily="34" charset="0"/>
              <a:buChar char="•"/>
            </a:pPr>
            <a:r>
              <a:rPr lang="en-US" sz="1200" kern="1200" baseline="0" dirty="0">
                <a:solidFill>
                  <a:schemeClr val="tx1"/>
                </a:solidFill>
                <a:effectLst/>
                <a:latin typeface="+mn-lt"/>
                <a:ea typeface="+mn-ea"/>
                <a:cs typeface="+mn-cs"/>
              </a:rPr>
              <a:t>Body language</a:t>
            </a:r>
          </a:p>
          <a:p>
            <a:pPr lvl="1"/>
            <a:r>
              <a:rPr lang="en-US" sz="1200" kern="1200" dirty="0">
                <a:solidFill>
                  <a:schemeClr val="tx1"/>
                </a:solidFill>
                <a:effectLst/>
                <a:latin typeface="+mn-lt"/>
                <a:ea typeface="+mn-ea"/>
                <a:cs typeface="+mn-cs"/>
              </a:rPr>
              <a:t>All types of communication should be set in a positive tone</a:t>
            </a:r>
          </a:p>
          <a:p>
            <a:pPr lvl="2"/>
            <a:endParaRPr lang="en-US" sz="1200" kern="1200" baseline="0" dirty="0">
              <a:solidFill>
                <a:schemeClr val="tx1"/>
              </a:solidFill>
              <a:effectLst/>
              <a:latin typeface="+mn-lt"/>
              <a:ea typeface="+mn-ea"/>
              <a:cs typeface="+mn-cs"/>
            </a:endParaRPr>
          </a:p>
          <a:p>
            <a:pPr lvl="2"/>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61351F-DBB1-4664-ADA9-83BC7CB8848D}" type="slidenum">
              <a:rPr lang="en-US" smtClean="0"/>
              <a:t>15</a:t>
            </a:fld>
            <a:endParaRPr lang="en-US"/>
          </a:p>
        </p:txBody>
      </p:sp>
    </p:spTree>
    <p:extLst>
      <p:ext uri="{BB962C8B-B14F-4D97-AF65-F5344CB8AC3E}">
        <p14:creationId xmlns:p14="http://schemas.microsoft.com/office/powerpoint/2010/main" val="2199690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Dissention between Auxiliary and Post</a:t>
            </a:r>
          </a:p>
          <a:p>
            <a:pPr lvl="0"/>
            <a:endParaRPr lang="en-US" sz="11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Is it because of lack of communication</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Lack of respect</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Personality conflict</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If it weren’t for the Post….we wouldn’t be here</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Set personalities aside and work towards our common goal…serving veterans, their families and the community</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Respect the person who wore the uniform granting our freedom</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Find common ground</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Don’t meddle in Post business…..focus on Auxiliary business</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Build trust between the Post and Auxiliary</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Engage in joint project</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Offer or request assistance for a positive outcome and experience</a:t>
            </a:r>
          </a:p>
          <a:p>
            <a:pPr marL="1085850" lvl="2"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914400" lvl="2" indent="0">
              <a:buFont typeface="Arial" panose="020B0604020202020204" pitchFamily="34" charset="0"/>
              <a:buNone/>
            </a:pPr>
            <a:r>
              <a:rPr lang="en-US" sz="1200" kern="1200" dirty="0">
                <a:solidFill>
                  <a:schemeClr val="tx1"/>
                </a:solidFill>
                <a:effectLst/>
                <a:latin typeface="+mn-lt"/>
                <a:ea typeface="+mn-ea"/>
                <a:cs typeface="+mn-cs"/>
              </a:rPr>
              <a:t>LET’S WORK TOGETHER!</a:t>
            </a:r>
          </a:p>
          <a:p>
            <a:pPr marL="1085850" lvl="2"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914400" lvl="2" indent="0">
              <a:buFont typeface="Arial" panose="020B0604020202020204" pitchFamily="34" charset="0"/>
              <a:buNone/>
            </a:pPr>
            <a:endParaRPr lang="en-US" sz="1200" kern="1200" dirty="0">
              <a:solidFill>
                <a:schemeClr val="tx1"/>
              </a:solidFill>
              <a:effectLst/>
              <a:latin typeface="+mn-lt"/>
              <a:ea typeface="+mn-ea"/>
              <a:cs typeface="+mn-cs"/>
            </a:endParaRPr>
          </a:p>
          <a:p>
            <a:pPr lvl="2"/>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61351F-DBB1-4664-ADA9-83BC7CB8848D}" type="slidenum">
              <a:rPr lang="en-US" smtClean="0"/>
              <a:t>16</a:t>
            </a:fld>
            <a:endParaRPr lang="en-US"/>
          </a:p>
        </p:txBody>
      </p:sp>
    </p:spTree>
    <p:extLst>
      <p:ext uri="{BB962C8B-B14F-4D97-AF65-F5344CB8AC3E}">
        <p14:creationId xmlns:p14="http://schemas.microsoft.com/office/powerpoint/2010/main" val="2916317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Non-compliant</a:t>
            </a:r>
          </a:p>
          <a:p>
            <a:pPr lvl="0"/>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Not following Bylaws</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Department Secretary/Treasurer Laurie touched on the importance of the Bylaws</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Review a section of the Bylaws at each meeting</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Consider having a member chose a topic of interest</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Not meeting IRS filing requirements</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If you need assistance contact the Department Treasurer</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Not meeting District and Department obligations</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Include these obligations in your standing rules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Reminder…these tasks happen every year.</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61351F-DBB1-4664-ADA9-83BC7CB8848D}" type="slidenum">
              <a:rPr lang="en-US" smtClean="0"/>
              <a:t>17</a:t>
            </a:fld>
            <a:endParaRPr lang="en-US"/>
          </a:p>
        </p:txBody>
      </p:sp>
    </p:spTree>
    <p:extLst>
      <p:ext uri="{BB962C8B-B14F-4D97-AF65-F5344CB8AC3E}">
        <p14:creationId xmlns:p14="http://schemas.microsoft.com/office/powerpoint/2010/main" val="3289525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Misuse of funds</a:t>
            </a:r>
          </a:p>
          <a:p>
            <a:pPr lvl="0"/>
            <a:endParaRPr lang="en-US" sz="1100" b="1"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Expending money without having passed a motion</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Trustees should be reviewing expenditures when processing audit to assure proper authority was followed when funds were dispersed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Unaccounted cash receipts and disbursements</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Receipts for both should be on file</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Trustees should be comparing Secretary minutes and Treasurers report regarding expenditures</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Special project funds </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Make sure to have checks and balances in place</a:t>
            </a:r>
            <a:endParaRPr lang="en-US" sz="11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Funds belong to the Auxiliary – not an individual</a:t>
            </a:r>
          </a:p>
          <a:p>
            <a:pPr lvl="1"/>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61351F-DBB1-4664-ADA9-83BC7CB8848D}" type="slidenum">
              <a:rPr lang="en-US" smtClean="0"/>
              <a:t>18</a:t>
            </a:fld>
            <a:endParaRPr lang="en-US"/>
          </a:p>
        </p:txBody>
      </p:sp>
    </p:spTree>
    <p:extLst>
      <p:ext uri="{BB962C8B-B14F-4D97-AF65-F5344CB8AC3E}">
        <p14:creationId xmlns:p14="http://schemas.microsoft.com/office/powerpoint/2010/main" val="3554478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Performance of duties</a:t>
            </a:r>
          </a:p>
          <a:p>
            <a:pPr lvl="0"/>
            <a:endParaRPr lang="en-US" sz="11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Officers and Chairmen are not performing duties as required</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Is it a lack of interest or understanding the roles and responsibilities</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Utilize the Building on the VFW Auxiliary Foundation Guidebooks</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Revisit the Bylaws for position descriptions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Is it having too many responsibilities</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61351F-DBB1-4664-ADA9-83BC7CB8848D}" type="slidenum">
              <a:rPr lang="en-US" smtClean="0"/>
              <a:t>19</a:t>
            </a:fld>
            <a:endParaRPr lang="en-US"/>
          </a:p>
        </p:txBody>
      </p:sp>
    </p:spTree>
    <p:extLst>
      <p:ext uri="{BB962C8B-B14F-4D97-AF65-F5344CB8AC3E}">
        <p14:creationId xmlns:p14="http://schemas.microsoft.com/office/powerpoint/2010/main" val="3702855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Fall Conference – St. Cloud, Minnesota</a:t>
            </a:r>
          </a:p>
          <a:p>
            <a:r>
              <a:rPr lang="en-US" baseline="0" dirty="0"/>
              <a:t>September 26, 2020</a:t>
            </a:r>
          </a:p>
          <a:p>
            <a:r>
              <a:rPr lang="en-US" baseline="0" dirty="0"/>
              <a:t>Jane Ziebarth, Chief of Staff</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to</a:t>
            </a:r>
            <a:r>
              <a:rPr lang="en-US" b="1" baseline="0" dirty="0"/>
              <a:t> identify an unhealthy Auxiliary.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 we are going to visit problem </a:t>
            </a:r>
            <a:r>
              <a:rPr lang="en-US" sz="1200" kern="1200">
                <a:solidFill>
                  <a:schemeClr val="tx1"/>
                </a:solidFill>
                <a:effectLst/>
                <a:latin typeface="+mn-lt"/>
                <a:ea typeface="+mn-ea"/>
                <a:cs typeface="+mn-cs"/>
              </a:rPr>
              <a:t>areas followed with </a:t>
            </a:r>
            <a:r>
              <a:rPr lang="en-US" sz="1200" kern="1200" dirty="0">
                <a:solidFill>
                  <a:schemeClr val="tx1"/>
                </a:solidFill>
                <a:effectLst/>
                <a:latin typeface="+mn-lt"/>
                <a:ea typeface="+mn-ea"/>
                <a:cs typeface="+mn-cs"/>
              </a:rPr>
              <a:t>some positive helpful hints.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2</a:t>
            </a:fld>
            <a:endParaRPr lang="en-US"/>
          </a:p>
        </p:txBody>
      </p:sp>
    </p:spTree>
    <p:extLst>
      <p:ext uri="{BB962C8B-B14F-4D97-AF65-F5344CB8AC3E}">
        <p14:creationId xmlns:p14="http://schemas.microsoft.com/office/powerpoint/2010/main" val="2523812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Declining Membership</a:t>
            </a:r>
          </a:p>
          <a:p>
            <a:pPr lvl="0"/>
            <a:endParaRPr lang="en-US" sz="11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No interest to increase or maintain membership</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Reduction in membership with no attempt to recruit new and reinstate members</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WHY - - - WHY NOT reach out?   </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Review the membership wheel for eligibility </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Use community resources to get the message out about the Auxiliary</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Review and disseminate brochures available from the Resource page</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Revisit family member eligibility</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Ask….ask the question to familiar and unfamiliar individuals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Timely dues remittance</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Utilize MALTA to transmit dues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Processing membership dues should not be held</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Employ MALTA to generate membership dues reminders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Not contacting members </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Sure way of eliminating volunteers, active members and valuable leaders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Members not valued, thanked or praised for the work they do</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Find ways to positively recognize members for their contributions inside and outside the meeting room</a:t>
            </a: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Thank you note</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Volunteer recognition event</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Certificate recognizing member’s contribute – successful program</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Members feel useless or frustrated</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Encourage members to get involved in projects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Don’t wait for a member to volunteer …ASK if they would participate</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Members feel they are getting nothing out of belonging (of the organization)</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Give members responsibilities and tasks; team them up with experienced members.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Turn the table…identify the positive achievements due to their membership and value they bring</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Supporting the veterans, family, communities</a:t>
            </a:r>
            <a:endParaRPr lang="en-US" sz="1100" kern="1200" dirty="0">
              <a:solidFill>
                <a:schemeClr val="tx1"/>
              </a:solidFill>
              <a:effectLst/>
              <a:latin typeface="+mn-lt"/>
              <a:ea typeface="+mn-ea"/>
              <a:cs typeface="+mn-cs"/>
            </a:endParaRPr>
          </a:p>
          <a:p>
            <a:pPr lvl="2"/>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61351F-DBB1-4664-ADA9-83BC7CB8848D}" type="slidenum">
              <a:rPr lang="en-US" smtClean="0"/>
              <a:t>20</a:t>
            </a:fld>
            <a:endParaRPr lang="en-US"/>
          </a:p>
        </p:txBody>
      </p:sp>
    </p:spTree>
    <p:extLst>
      <p:ext uri="{BB962C8B-B14F-4D97-AF65-F5344CB8AC3E}">
        <p14:creationId xmlns:p14="http://schemas.microsoft.com/office/powerpoint/2010/main" val="3036977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 order for a meeting to be productive, it has to have a purpose – a valid reason for everyone to give up their time to attend.</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Meetings are waste of time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Long and boring </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Don’t have meetings just to meet</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Have an agenda and purpose</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Provide a clear direction</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No discussion</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Select few make decisions for the group outside the meeting room</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Discussion is healthy but decisions are to be made by the body of the organization</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Allow open dialogue where all opinions matter</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Value the voice of the member</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Discussion is healthy and necessary to understand the topic or action</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No action</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Create a positive atmosphere, ask questions and don’t discount another’s view or motion</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Be the solution, not the problem</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Every meeting should have some type of action needed.  Approve bills, approve  and/or</a:t>
            </a:r>
            <a:r>
              <a:rPr lang="en-US" sz="1200" kern="1200" baseline="0" dirty="0">
                <a:solidFill>
                  <a:schemeClr val="tx1"/>
                </a:solidFill>
                <a:effectLst/>
                <a:latin typeface="+mn-lt"/>
                <a:ea typeface="+mn-ea"/>
                <a:cs typeface="+mn-cs"/>
              </a:rPr>
              <a:t> plan </a:t>
            </a:r>
            <a:r>
              <a:rPr lang="en-US" sz="1200" kern="1200" dirty="0">
                <a:solidFill>
                  <a:schemeClr val="tx1"/>
                </a:solidFill>
                <a:effectLst/>
                <a:latin typeface="+mn-lt"/>
                <a:ea typeface="+mn-ea"/>
                <a:cs typeface="+mn-cs"/>
              </a:rPr>
              <a:t>a project, you get the picture. </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Lack of participation</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Members do little other than listen to leaders talk</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A select group of individuals have all the power</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Lack of encouragement for others to get involved</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Structure meetings so they produce energy.</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Allow everyone to have a chance to participate – not just a selective group.</a:t>
            </a:r>
          </a:p>
          <a:p>
            <a:pPr lvl="3"/>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In order for a meeting to be productive it has to have a purpose – a valid reason for everyone to give up their time to attend.</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61351F-DBB1-4664-ADA9-83BC7CB8848D}" type="slidenum">
              <a:rPr lang="en-US" smtClean="0"/>
              <a:t>21</a:t>
            </a:fld>
            <a:endParaRPr lang="en-US"/>
          </a:p>
        </p:txBody>
      </p:sp>
    </p:spTree>
    <p:extLst>
      <p:ext uri="{BB962C8B-B14F-4D97-AF65-F5344CB8AC3E}">
        <p14:creationId xmlns:p14="http://schemas.microsoft.com/office/powerpoint/2010/main" val="2471348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Lack of interest in Programs</a:t>
            </a:r>
          </a:p>
          <a:p>
            <a:pPr lvl="0"/>
            <a:endParaRPr lang="en-US" sz="11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Chairmen not appointed</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Seek volunteers or “ask” someone to chair</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Identify a chairman’s responsibility</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Monthly report</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Instrumental in promoting and participating in project</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Complete year-end report</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Bulletins not shared</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Ask President and/or Secretary to share and/or review during meeting</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Subscribe to receive General Orders and bulletins via email (free)</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Request paper copy of General Orders and bulletins for a fee of $35</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Visit Department website where General Orders and bulletins are posted</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Take the initiative on your own to find out what is happening.</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Thoughts that there are no projects members can be involved in.</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The Auxiliary provides a variety of interests through its programs</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Provide a description of each program…find your members passion that fits in to a program</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Utilize the materials provided by Department and National, especially the Resource page within Malta</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With limited resources (funds, volunteers, etc.) address/plan for one project a month</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Year-end reports </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No participation</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Every program should be able to come up with at least one item/activity to report</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Plan for year-end reports throughout the year</a:t>
            </a:r>
            <a:endParaRPr lang="en-US" sz="1100" kern="1200" dirty="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Review Department and National Program books for information that will be requested</a:t>
            </a:r>
            <a:endParaRPr lang="en-US" sz="1100" kern="1200" dirty="0">
              <a:solidFill>
                <a:schemeClr val="tx1"/>
              </a:solidFill>
              <a:effectLst/>
              <a:latin typeface="+mn-lt"/>
              <a:ea typeface="+mn-ea"/>
              <a:cs typeface="+mn-cs"/>
            </a:endParaRPr>
          </a:p>
          <a:p>
            <a:pPr lvl="3"/>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61351F-DBB1-4664-ADA9-83BC7CB8848D}" type="slidenum">
              <a:rPr lang="en-US" smtClean="0"/>
              <a:t>22</a:t>
            </a:fld>
            <a:endParaRPr lang="en-US"/>
          </a:p>
        </p:txBody>
      </p:sp>
    </p:spTree>
    <p:extLst>
      <p:ext uri="{BB962C8B-B14F-4D97-AF65-F5344CB8AC3E}">
        <p14:creationId xmlns:p14="http://schemas.microsoft.com/office/powerpoint/2010/main" val="724097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Don’t think inside or outside the box….ELIMINATE THE BOX!</a:t>
            </a:r>
          </a:p>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23</a:t>
            </a:fld>
            <a:endParaRPr lang="en-US"/>
          </a:p>
        </p:txBody>
      </p:sp>
    </p:spTree>
    <p:extLst>
      <p:ext uri="{BB962C8B-B14F-4D97-AF65-F5344CB8AC3E}">
        <p14:creationId xmlns:p14="http://schemas.microsoft.com/office/powerpoint/2010/main" val="1941768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You only fail when you stop trying!</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Failure is not an option!</a:t>
            </a:r>
            <a:endParaRPr lang="en-US" sz="11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tools are available within the Auxiliary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Healthy Toolkit</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Auxiliary Meeting Checklist</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Healthy Communication Phone-Text Tree</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RU Healthy Checklist – To Do’s and Deadlines</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VFW Auxiliary Meeting Challenges and Solutions</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VFW Auxiliary Member Questionnaire</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VFW Auxiliary Sample Meeting Agenda</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Online Academy</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MALTA – Resource Page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	Various promotional</a:t>
            </a:r>
            <a:r>
              <a:rPr lang="en-US" sz="1200" kern="1200" baseline="0" dirty="0">
                <a:solidFill>
                  <a:schemeClr val="tx1"/>
                </a:solidFill>
                <a:effectLst/>
                <a:latin typeface="+mn-lt"/>
                <a:ea typeface="+mn-ea"/>
                <a:cs typeface="+mn-cs"/>
              </a:rPr>
              <a:t> materials and forms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	National Program book</a:t>
            </a:r>
          </a:p>
          <a:p>
            <a:pPr marL="628650" lvl="1" indent="-171450">
              <a:buFont typeface="Arial" panose="020B0604020202020204" pitchFamily="34" charset="0"/>
              <a:buChar char="•"/>
            </a:pPr>
            <a:r>
              <a:rPr lang="en-US" sz="1200" kern="1200" baseline="0" dirty="0">
                <a:solidFill>
                  <a:schemeClr val="tx1"/>
                </a:solidFill>
                <a:effectLst/>
                <a:latin typeface="+mn-lt"/>
                <a:ea typeface="+mn-ea"/>
                <a:cs typeface="+mn-cs"/>
              </a:rPr>
              <a:t>National Programs BLOG</a:t>
            </a:r>
          </a:p>
          <a:p>
            <a:pPr marL="628650" lvl="1" indent="-171450">
              <a:buFont typeface="Arial" panose="020B0604020202020204" pitchFamily="34" charset="0"/>
              <a:buChar char="•"/>
            </a:pPr>
            <a:r>
              <a:rPr lang="en-US" sz="1200" kern="1200" baseline="0" dirty="0">
                <a:solidFill>
                  <a:schemeClr val="tx1"/>
                </a:solidFill>
                <a:effectLst/>
                <a:latin typeface="+mn-lt"/>
                <a:ea typeface="+mn-ea"/>
                <a:cs typeface="+mn-cs"/>
              </a:rPr>
              <a:t>Facebook</a:t>
            </a:r>
          </a:p>
          <a:p>
            <a:pPr marL="628650" lvl="1" indent="-171450">
              <a:buFont typeface="Arial" panose="020B0604020202020204" pitchFamily="34" charset="0"/>
              <a:buChar char="•"/>
            </a:pPr>
            <a:r>
              <a:rPr lang="en-US" sz="1200" kern="1200" baseline="0" dirty="0">
                <a:solidFill>
                  <a:schemeClr val="tx1"/>
                </a:solidFill>
                <a:effectLst/>
                <a:latin typeface="+mn-lt"/>
                <a:ea typeface="+mn-ea"/>
                <a:cs typeface="+mn-cs"/>
              </a:rPr>
              <a:t>Department Website</a:t>
            </a:r>
          </a:p>
          <a:p>
            <a:pPr marL="628650" lvl="1" indent="-171450">
              <a:buFont typeface="Arial" panose="020B0604020202020204" pitchFamily="34" charset="0"/>
              <a:buChar char="•"/>
            </a:pPr>
            <a:r>
              <a:rPr lang="en-US" sz="1200" kern="1200" baseline="0" dirty="0">
                <a:solidFill>
                  <a:schemeClr val="tx1"/>
                </a:solidFill>
                <a:effectLst/>
                <a:latin typeface="+mn-lt"/>
                <a:ea typeface="+mn-ea"/>
                <a:cs typeface="+mn-cs"/>
              </a:rPr>
              <a:t>District and Department Leadership and Chairmen</a:t>
            </a:r>
          </a:p>
          <a:p>
            <a:pPr marL="628650" lvl="1" indent="-171450">
              <a:buFont typeface="Arial" panose="020B0604020202020204" pitchFamily="34" charset="0"/>
              <a:buChar char="•"/>
            </a:pPr>
            <a:r>
              <a:rPr lang="en-US" sz="1200" kern="1200" baseline="0" dirty="0">
                <a:solidFill>
                  <a:schemeClr val="tx1"/>
                </a:solidFill>
                <a:effectLst/>
                <a:latin typeface="+mn-lt"/>
                <a:ea typeface="+mn-ea"/>
                <a:cs typeface="+mn-cs"/>
              </a:rPr>
              <a:t>Mentors!</a:t>
            </a:r>
            <a:endParaRPr lang="en-US" sz="1100" kern="1200" dirty="0">
              <a:solidFill>
                <a:schemeClr val="tx1"/>
              </a:solidFill>
              <a:effectLst/>
              <a:latin typeface="+mn-lt"/>
              <a:ea typeface="+mn-ea"/>
              <a:cs typeface="+mn-cs"/>
            </a:endParaRPr>
          </a:p>
          <a:p>
            <a:pPr lvl="3"/>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61351F-DBB1-4664-ADA9-83BC7CB8848D}" type="slidenum">
              <a:rPr lang="en-US" smtClean="0"/>
              <a:t>24</a:t>
            </a:fld>
            <a:endParaRPr lang="en-US"/>
          </a:p>
        </p:txBody>
      </p:sp>
    </p:spTree>
    <p:extLst>
      <p:ext uri="{BB962C8B-B14F-4D97-AF65-F5344CB8AC3E}">
        <p14:creationId xmlns:p14="http://schemas.microsoft.com/office/powerpoint/2010/main" val="3858316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Can my Auxiliary be healthy?</a:t>
            </a:r>
          </a:p>
          <a:p>
            <a:endParaRPr lang="en-US" dirty="0"/>
          </a:p>
          <a:p>
            <a:r>
              <a:rPr lang="en-US" dirty="0"/>
              <a:t>You know what….yes you can!</a:t>
            </a:r>
          </a:p>
        </p:txBody>
      </p:sp>
      <p:sp>
        <p:nvSpPr>
          <p:cNvPr id="4" name="Slide Number Placeholder 3"/>
          <p:cNvSpPr>
            <a:spLocks noGrp="1"/>
          </p:cNvSpPr>
          <p:nvPr>
            <p:ph type="sldNum" sz="quarter" idx="10"/>
          </p:nvPr>
        </p:nvSpPr>
        <p:spPr/>
        <p:txBody>
          <a:bodyPr/>
          <a:lstStyle/>
          <a:p>
            <a:fld id="{2E61351F-DBB1-4664-ADA9-83BC7CB8848D}" type="slidenum">
              <a:rPr lang="en-US" smtClean="0"/>
              <a:t>25</a:t>
            </a:fld>
            <a:endParaRPr lang="en-US"/>
          </a:p>
        </p:txBody>
      </p:sp>
    </p:spTree>
    <p:extLst>
      <p:ext uri="{BB962C8B-B14F-4D97-AF65-F5344CB8AC3E}">
        <p14:creationId xmlns:p14="http://schemas.microsoft.com/office/powerpoint/2010/main" val="4014788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Positive questions are more likely to generate….</a:t>
            </a:r>
          </a:p>
          <a:p>
            <a:r>
              <a:rPr lang="en-US" b="1" dirty="0"/>
              <a:t>Positive energy that leads to….</a:t>
            </a:r>
          </a:p>
          <a:p>
            <a:r>
              <a:rPr lang="en-US" b="1" dirty="0"/>
              <a:t>People achieving positive results!</a:t>
            </a:r>
          </a:p>
        </p:txBody>
      </p:sp>
      <p:sp>
        <p:nvSpPr>
          <p:cNvPr id="4" name="Slide Number Placeholder 3"/>
          <p:cNvSpPr>
            <a:spLocks noGrp="1"/>
          </p:cNvSpPr>
          <p:nvPr>
            <p:ph type="sldNum" sz="quarter" idx="10"/>
          </p:nvPr>
        </p:nvSpPr>
        <p:spPr/>
        <p:txBody>
          <a:bodyPr/>
          <a:lstStyle/>
          <a:p>
            <a:fld id="{2E61351F-DBB1-4664-ADA9-83BC7CB8848D}" type="slidenum">
              <a:rPr lang="en-US" smtClean="0"/>
              <a:t>26</a:t>
            </a:fld>
            <a:endParaRPr lang="en-US"/>
          </a:p>
        </p:txBody>
      </p:sp>
    </p:spTree>
    <p:extLst>
      <p:ext uri="{BB962C8B-B14F-4D97-AF65-F5344CB8AC3E}">
        <p14:creationId xmlns:p14="http://schemas.microsoft.com/office/powerpoint/2010/main" val="4030068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What constitutes an unhealthy Auxiliary?</a:t>
            </a:r>
          </a:p>
          <a:p>
            <a:pPr marL="171450" indent="-171450">
              <a:buFont typeface="Arial" panose="020B0604020202020204" pitchFamily="34" charset="0"/>
              <a:buChar char="•"/>
            </a:pPr>
            <a:r>
              <a:rPr lang="en-US" dirty="0"/>
              <a:t>100 percent in membership?</a:t>
            </a:r>
          </a:p>
          <a:p>
            <a:pPr marL="171450" indent="-171450">
              <a:buFont typeface="Arial" panose="020B0604020202020204" pitchFamily="34" charset="0"/>
              <a:buChar char="•"/>
            </a:pPr>
            <a:r>
              <a:rPr lang="en-US" dirty="0"/>
              <a:t>Timely reporting?</a:t>
            </a:r>
          </a:p>
          <a:p>
            <a:pPr marL="171450" indent="-171450">
              <a:buFont typeface="Arial" panose="020B0604020202020204" pitchFamily="34" charset="0"/>
              <a:buChar char="•"/>
            </a:pPr>
            <a:r>
              <a:rPr lang="en-US" dirty="0"/>
              <a:t>All officers and chairmen positions filled?</a:t>
            </a:r>
          </a:p>
          <a:p>
            <a:pPr marL="171450" indent="-171450">
              <a:buFont typeface="Arial" panose="020B0604020202020204" pitchFamily="34" charset="0"/>
              <a:buChar char="•"/>
            </a:pPr>
            <a:r>
              <a:rPr lang="en-US" dirty="0"/>
              <a:t>Officers (and members) in possession of current Bylaws and Ritual?</a:t>
            </a:r>
          </a:p>
          <a:p>
            <a:pPr marL="171450" indent="-171450">
              <a:buFont typeface="Arial" panose="020B0604020202020204" pitchFamily="34" charset="0"/>
              <a:buChar char="•"/>
            </a:pPr>
            <a:r>
              <a:rPr lang="en-US" dirty="0"/>
              <a:t>No personality conflicts?</a:t>
            </a:r>
          </a:p>
          <a:p>
            <a:pPr marL="171450" indent="-171450">
              <a:buFont typeface="Arial" panose="020B0604020202020204" pitchFamily="34" charset="0"/>
              <a:buChar char="•"/>
            </a:pPr>
            <a:r>
              <a:rPr lang="en-US" dirty="0"/>
              <a:t>All obligations fulfilled?</a:t>
            </a:r>
          </a:p>
          <a:p>
            <a:r>
              <a:rPr lang="en-US" dirty="0"/>
              <a:t> </a:t>
            </a:r>
          </a:p>
          <a:p>
            <a:r>
              <a:rPr lang="en-US" dirty="0"/>
              <a:t>Wouldn’t it be wonderful if that indeed were the signs for an unhealthy Auxiliary.  If that was the case, we wouldn’t be having this discussion today.</a:t>
            </a:r>
          </a:p>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3</a:t>
            </a:fld>
            <a:endParaRPr lang="en-US"/>
          </a:p>
        </p:txBody>
      </p:sp>
    </p:spTree>
    <p:extLst>
      <p:ext uri="{BB962C8B-B14F-4D97-AF65-F5344CB8AC3E}">
        <p14:creationId xmlns:p14="http://schemas.microsoft.com/office/powerpoint/2010/main" val="4156378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healthy</a:t>
            </a:r>
            <a:r>
              <a:rPr lang="en-US" baseline="0" dirty="0"/>
              <a:t> attitude is contagious but don’t wait to catch it from others…..be a carrier.</a:t>
            </a:r>
            <a:endParaRPr lang="en-US" dirty="0"/>
          </a:p>
          <a:p>
            <a:endParaRPr lang="en-US" dirty="0"/>
          </a:p>
          <a:p>
            <a:r>
              <a:rPr lang="en-US" dirty="0"/>
              <a:t>Is your</a:t>
            </a:r>
            <a:r>
              <a:rPr lang="en-US" baseline="0" dirty="0"/>
              <a:t> attitude</a:t>
            </a:r>
            <a:r>
              <a:rPr lang="en-US" dirty="0"/>
              <a:t> worth catching?</a:t>
            </a:r>
          </a:p>
        </p:txBody>
      </p:sp>
      <p:sp>
        <p:nvSpPr>
          <p:cNvPr id="4" name="Slide Number Placeholder 3"/>
          <p:cNvSpPr>
            <a:spLocks noGrp="1"/>
          </p:cNvSpPr>
          <p:nvPr>
            <p:ph type="sldNum" sz="quarter" idx="10"/>
          </p:nvPr>
        </p:nvSpPr>
        <p:spPr/>
        <p:txBody>
          <a:bodyPr/>
          <a:lstStyle/>
          <a:p>
            <a:fld id="{2E61351F-DBB1-4664-ADA9-83BC7CB8848D}" type="slidenum">
              <a:rPr lang="en-US" smtClean="0"/>
              <a:t>4</a:t>
            </a:fld>
            <a:endParaRPr lang="en-US"/>
          </a:p>
        </p:txBody>
      </p:sp>
    </p:spTree>
    <p:extLst>
      <p:ext uri="{BB962C8B-B14F-4D97-AF65-F5344CB8AC3E}">
        <p14:creationId xmlns:p14="http://schemas.microsoft.com/office/powerpoint/2010/main" val="4014169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Underline signs of concern?</a:t>
            </a:r>
          </a:p>
          <a:p>
            <a:endParaRPr lang="en-US" dirty="0"/>
          </a:p>
          <a:p>
            <a:r>
              <a:rPr lang="en-US" dirty="0"/>
              <a:t>With the aging membership, constraints of attending meetings, lack of participation, and repeat of officers’ year-after-year, it doesn’t always mean an Auxiliary is unhealthy but could be signs of underline concerns.  </a:t>
            </a:r>
          </a:p>
        </p:txBody>
      </p:sp>
      <p:sp>
        <p:nvSpPr>
          <p:cNvPr id="4" name="Slide Number Placeholder 3"/>
          <p:cNvSpPr>
            <a:spLocks noGrp="1"/>
          </p:cNvSpPr>
          <p:nvPr>
            <p:ph type="sldNum" sz="quarter" idx="10"/>
          </p:nvPr>
        </p:nvSpPr>
        <p:spPr/>
        <p:txBody>
          <a:bodyPr/>
          <a:lstStyle/>
          <a:p>
            <a:fld id="{2E61351F-DBB1-4664-ADA9-83BC7CB8848D}" type="slidenum">
              <a:rPr lang="en-US" smtClean="0"/>
              <a:t>5</a:t>
            </a:fld>
            <a:endParaRPr lang="en-US"/>
          </a:p>
        </p:txBody>
      </p:sp>
    </p:spTree>
    <p:extLst>
      <p:ext uri="{BB962C8B-B14F-4D97-AF65-F5344CB8AC3E}">
        <p14:creationId xmlns:p14="http://schemas.microsoft.com/office/powerpoint/2010/main" val="3443143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Ways to detect an unhealthy Auxiliary</a:t>
            </a:r>
          </a:p>
          <a:p>
            <a:endParaRPr lang="en-US" b="1" dirty="0"/>
          </a:p>
          <a:p>
            <a:r>
              <a:rPr lang="en-US" b="1" dirty="0"/>
              <a:t>ANNUAL VISIT</a:t>
            </a:r>
          </a:p>
          <a:p>
            <a:r>
              <a:rPr lang="en-US" dirty="0"/>
              <a:t>One significant way of detecting an unhealthy Auxiliary is through the annual visits by the District President and/or his/her representative.    This individual being honest on their report form and alerting the Department President of any concerns provides a focus on assigning assistance and tools to remedy the concern.</a:t>
            </a:r>
          </a:p>
          <a:p>
            <a:r>
              <a:rPr lang="en-US" dirty="0"/>
              <a:t> </a:t>
            </a:r>
          </a:p>
          <a:p>
            <a:r>
              <a:rPr lang="en-US" b="1" dirty="0"/>
              <a:t>AUXILIARY MEMBERSHIP COMMUNICATION</a:t>
            </a:r>
          </a:p>
          <a:p>
            <a:r>
              <a:rPr lang="en-US" dirty="0"/>
              <a:t>Another valuable way of detecting an unhealthy Auxiliary is through that Auxiliary’s membership and their communication to District and Department Leadership.   There is no shame in asking for assistance or expressing concerns.   This is a positive approach.  By bringing to surface, an issue so it may be addressed before it festers into a full-blown problem is an attempt to become healthy again.   This can ward off the negative impact that could take place if not handled.</a:t>
            </a:r>
          </a:p>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6</a:t>
            </a:fld>
            <a:endParaRPr lang="en-US"/>
          </a:p>
        </p:txBody>
      </p:sp>
    </p:spTree>
    <p:extLst>
      <p:ext uri="{BB962C8B-B14F-4D97-AF65-F5344CB8AC3E}">
        <p14:creationId xmlns:p14="http://schemas.microsoft.com/office/powerpoint/2010/main" val="2708786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are signs that an Auxiliary may be entering an unhealthy state of mind?</a:t>
            </a:r>
          </a:p>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7</a:t>
            </a:fld>
            <a:endParaRPr lang="en-US"/>
          </a:p>
        </p:txBody>
      </p:sp>
    </p:spTree>
    <p:extLst>
      <p:ext uri="{BB962C8B-B14F-4D97-AF65-F5344CB8AC3E}">
        <p14:creationId xmlns:p14="http://schemas.microsoft.com/office/powerpoint/2010/main" val="1371857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Lack of ability to elect of officers</a:t>
            </a:r>
          </a:p>
          <a:p>
            <a:pPr lvl="0"/>
            <a:endParaRPr lang="en-US" sz="1100" b="1" dirty="0"/>
          </a:p>
          <a:p>
            <a:pPr marL="628650" lvl="1" indent="-171450">
              <a:buFont typeface="Arial" panose="020B0604020202020204" pitchFamily="34" charset="0"/>
              <a:buChar char="•"/>
            </a:pPr>
            <a:r>
              <a:rPr lang="en-US" b="1" dirty="0"/>
              <a:t>Is there a lack of understanding of responsibilities?</a:t>
            </a:r>
            <a:endParaRPr lang="en-US" sz="1100" b="1" dirty="0"/>
          </a:p>
          <a:p>
            <a:pPr marL="1085850" lvl="2" indent="-171450">
              <a:buFont typeface="Arial" panose="020B0604020202020204" pitchFamily="34" charset="0"/>
              <a:buChar char="•"/>
            </a:pPr>
            <a:r>
              <a:rPr lang="en-US" dirty="0"/>
              <a:t>Review Bylaws, Booklet of Instructions and Building on the VFW Auxiliary Foundation for guidance</a:t>
            </a:r>
            <a:endParaRPr lang="en-US" sz="1100" dirty="0"/>
          </a:p>
          <a:p>
            <a:pPr marL="628650" lvl="1" indent="-171450">
              <a:buFont typeface="Arial" panose="020B0604020202020204" pitchFamily="34" charset="0"/>
              <a:buChar char="•"/>
            </a:pPr>
            <a:r>
              <a:rPr lang="en-US" b="1" dirty="0"/>
              <a:t>Are members getting tired of holding office?</a:t>
            </a:r>
            <a:endParaRPr lang="en-US" sz="1100" b="1" dirty="0"/>
          </a:p>
          <a:p>
            <a:pPr marL="1085850" lvl="2" indent="-171450">
              <a:buFont typeface="Arial" panose="020B0604020202020204" pitchFamily="34" charset="0"/>
              <a:buChar char="•"/>
            </a:pPr>
            <a:r>
              <a:rPr lang="en-US" dirty="0"/>
              <a:t>Offer to mentor the individual who may be willing to take on responsibility</a:t>
            </a:r>
            <a:endParaRPr lang="en-US" sz="1100" dirty="0"/>
          </a:p>
          <a:p>
            <a:pPr marL="1085850" lvl="2" indent="-171450">
              <a:buFont typeface="Arial" panose="020B0604020202020204" pitchFamily="34" charset="0"/>
              <a:buChar char="•"/>
            </a:pPr>
            <a:r>
              <a:rPr lang="en-US" dirty="0"/>
              <a:t>Don’t disappear….fulfill your obligation to assist those that go after you.</a:t>
            </a:r>
            <a:endParaRPr lang="en-US" sz="1100" dirty="0"/>
          </a:p>
          <a:p>
            <a:pPr marL="1085850" lvl="2" indent="-171450">
              <a:buFont typeface="Arial" panose="020B0604020202020204" pitchFamily="34" charset="0"/>
              <a:buChar char="•"/>
            </a:pPr>
            <a:r>
              <a:rPr lang="en-US" dirty="0"/>
              <a:t>Continue to serve with receiving and accepting assistance from others</a:t>
            </a:r>
            <a:endParaRPr lang="en-US" sz="1100" dirty="0"/>
          </a:p>
          <a:p>
            <a:pPr marL="628650" lvl="1" indent="-171450">
              <a:buFont typeface="Arial" panose="020B0604020202020204" pitchFamily="34" charset="0"/>
              <a:buChar char="•"/>
            </a:pPr>
            <a:r>
              <a:rPr lang="en-US" b="1" dirty="0"/>
              <a:t>Not enough participation to fulfill positions?</a:t>
            </a:r>
            <a:endParaRPr lang="en-US" sz="1100" b="1" dirty="0"/>
          </a:p>
          <a:p>
            <a:pPr marL="1085850" lvl="2" indent="-171450">
              <a:buFont typeface="Arial" panose="020B0604020202020204" pitchFamily="34" charset="0"/>
              <a:buChar char="•"/>
            </a:pPr>
            <a:r>
              <a:rPr lang="en-US" dirty="0"/>
              <a:t>No member shall hold two elective offices on the same level at the same time.</a:t>
            </a:r>
            <a:endParaRPr lang="en-US" sz="1100" dirty="0"/>
          </a:p>
          <a:p>
            <a:pPr marL="1085850" lvl="2" indent="-171450">
              <a:buFont typeface="Arial" panose="020B0604020202020204" pitchFamily="34" charset="0"/>
              <a:buChar char="•"/>
            </a:pPr>
            <a:r>
              <a:rPr lang="en-US" dirty="0"/>
              <a:t>The member may hold one elective and one or more appointive offices on that level.</a:t>
            </a:r>
            <a:endParaRPr lang="en-US" sz="1100" dirty="0"/>
          </a:p>
          <a:p>
            <a:pPr marL="1085850" lvl="2" indent="-171450">
              <a:buFont typeface="Arial" panose="020B0604020202020204" pitchFamily="34" charset="0"/>
              <a:buChar char="•"/>
            </a:pPr>
            <a:r>
              <a:rPr lang="en-US" dirty="0"/>
              <a:t>The exception to this rule being that a Trustee may hold another elective or appointive office other than President, Secretary or Treasurer. (Sec. 801 – Eligibility)</a:t>
            </a:r>
            <a:endParaRPr lang="en-US" sz="1100" dirty="0"/>
          </a:p>
          <a:p>
            <a:pPr marL="1085850" lvl="2" indent="-171450">
              <a:buFont typeface="Arial" panose="020B0604020202020204" pitchFamily="34" charset="0"/>
              <a:buChar char="•"/>
            </a:pPr>
            <a:r>
              <a:rPr lang="en-US" dirty="0"/>
              <a:t>Nominating committees shall be permitted for Auxiliaries. (Sec. 804A – Auxiliary) </a:t>
            </a:r>
            <a:endParaRPr lang="en-US" sz="1100" dirty="0"/>
          </a:p>
          <a:p>
            <a:pPr marL="1085850" lvl="2" indent="-171450">
              <a:buFont typeface="Arial" panose="020B0604020202020204" pitchFamily="34" charset="0"/>
              <a:buChar char="•"/>
            </a:pPr>
            <a:r>
              <a:rPr lang="en-US" dirty="0"/>
              <a:t>Educate</a:t>
            </a:r>
            <a:endParaRPr lang="en-US" sz="1100" dirty="0"/>
          </a:p>
          <a:p>
            <a:pPr marL="1085850" lvl="2" indent="-171450">
              <a:buFont typeface="Arial" panose="020B0604020202020204" pitchFamily="34" charset="0"/>
              <a:buChar char="•"/>
            </a:pPr>
            <a:r>
              <a:rPr lang="en-US" dirty="0"/>
              <a:t>Support and mentor</a:t>
            </a:r>
          </a:p>
          <a:p>
            <a:pPr lvl="2"/>
            <a:endParaRPr lang="en-US" sz="1100" dirty="0"/>
          </a:p>
          <a:p>
            <a:pPr lvl="2"/>
            <a:r>
              <a:rPr lang="en-US" sz="1100" dirty="0"/>
              <a:t>We’re all in this together! You’re a vital piece of the puzzle!</a:t>
            </a:r>
          </a:p>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8</a:t>
            </a:fld>
            <a:endParaRPr lang="en-US"/>
          </a:p>
        </p:txBody>
      </p:sp>
    </p:spTree>
    <p:extLst>
      <p:ext uri="{BB962C8B-B14F-4D97-AF65-F5344CB8AC3E}">
        <p14:creationId xmlns:p14="http://schemas.microsoft.com/office/powerpoint/2010/main" val="1997347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Quarterly audit reports not completed and submitted by due date</a:t>
            </a:r>
            <a:endParaRPr lang="en-US" sz="1100" b="1" dirty="0"/>
          </a:p>
          <a:p>
            <a:pPr lvl="1"/>
            <a:endParaRPr lang="en-US" b="1" dirty="0"/>
          </a:p>
          <a:p>
            <a:pPr marL="628650" lvl="1" indent="-171450">
              <a:buFont typeface="Arial" panose="020B0604020202020204" pitchFamily="34" charset="0"/>
              <a:buChar char="•"/>
            </a:pPr>
            <a:r>
              <a:rPr lang="en-US" b="1" dirty="0"/>
              <a:t>Books of Secretary and Treasurer not being available</a:t>
            </a:r>
            <a:endParaRPr lang="en-US" sz="1100" b="1" dirty="0"/>
          </a:p>
          <a:p>
            <a:pPr marL="1085850" lvl="2" indent="-171450">
              <a:buFont typeface="Arial" panose="020B0604020202020204" pitchFamily="34" charset="0"/>
              <a:buChar char="•"/>
            </a:pPr>
            <a:r>
              <a:rPr lang="en-US" dirty="0"/>
              <a:t>Set up time for all to meet to assure all books are available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Engage a pro-tem trustee if not all are available</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Consider doing prior to regular business meeting </a:t>
            </a:r>
          </a:p>
          <a:p>
            <a:pPr marL="1085850" lvl="2" indent="-171450">
              <a:buFont typeface="Arial" panose="020B0604020202020204" pitchFamily="34" charset="0"/>
              <a:buChar char="•"/>
            </a:pPr>
            <a:endParaRPr lang="en-US" sz="1100" dirty="0"/>
          </a:p>
          <a:p>
            <a:pPr marL="628650" lvl="1" indent="-171450">
              <a:buFont typeface="Arial" panose="020B0604020202020204" pitchFamily="34" charset="0"/>
              <a:buChar char="•"/>
            </a:pPr>
            <a:r>
              <a:rPr lang="en-US" b="1" dirty="0"/>
              <a:t>Treasurer does audit</a:t>
            </a:r>
            <a:endParaRPr lang="en-US" sz="1100" b="1" dirty="0"/>
          </a:p>
          <a:p>
            <a:pPr marL="1085850" lvl="2" indent="-171450">
              <a:buFont typeface="Arial" panose="020B0604020202020204" pitchFamily="34" charset="0"/>
              <a:buChar char="•"/>
            </a:pPr>
            <a:r>
              <a:rPr lang="en-US" dirty="0"/>
              <a:t>Do not sign audit report unless process is completed by Trustees</a:t>
            </a:r>
            <a:endParaRPr lang="en-US" sz="1100" dirty="0"/>
          </a:p>
          <a:p>
            <a:pPr marL="628650" lvl="1" indent="-171450">
              <a:buFont typeface="Arial" panose="020B0604020202020204" pitchFamily="34" charset="0"/>
              <a:buChar char="•"/>
            </a:pPr>
            <a:endParaRPr lang="en-US" b="1" dirty="0"/>
          </a:p>
          <a:p>
            <a:pPr marL="628650" lvl="1" indent="-171450">
              <a:buFont typeface="Arial" panose="020B0604020202020204" pitchFamily="34" charset="0"/>
              <a:buChar char="•"/>
            </a:pPr>
            <a:r>
              <a:rPr lang="en-US" b="1" dirty="0"/>
              <a:t>Trustees signing report without reviewing books</a:t>
            </a:r>
            <a:endParaRPr lang="en-US" sz="1100" b="1" dirty="0"/>
          </a:p>
          <a:p>
            <a:pPr marL="1085850" lvl="2" indent="-171450">
              <a:buFont typeface="Arial" panose="020B0604020202020204" pitchFamily="34" charset="0"/>
              <a:buChar char="•"/>
            </a:pPr>
            <a:r>
              <a:rPr lang="en-US" dirty="0"/>
              <a:t>Review responsibilities of the Trustees in Sec. 814 – Trustees, Duties of (All levels) </a:t>
            </a:r>
            <a:endParaRPr lang="en-US" sz="1100" dirty="0"/>
          </a:p>
          <a:p>
            <a:pPr marL="1085850" lvl="2" indent="-171450">
              <a:buFont typeface="Arial" panose="020B0604020202020204" pitchFamily="34" charset="0"/>
              <a:buChar char="•"/>
            </a:pPr>
            <a:r>
              <a:rPr lang="en-US" dirty="0"/>
              <a:t>A trustee is a vital position to maintaining a healthy Auxiliary.</a:t>
            </a:r>
            <a:endParaRPr lang="en-US"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	Request guidance if unsure of process or concerns</a:t>
            </a:r>
          </a:p>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9</a:t>
            </a:fld>
            <a:endParaRPr lang="en-US"/>
          </a:p>
        </p:txBody>
      </p:sp>
    </p:spTree>
    <p:extLst>
      <p:ext uri="{BB962C8B-B14F-4D97-AF65-F5344CB8AC3E}">
        <p14:creationId xmlns:p14="http://schemas.microsoft.com/office/powerpoint/2010/main" val="38746873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10/19/2020</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10/19/2020</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10/19/2020</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10/19/2020</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10/19/2020</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10/19/2020</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10/19/2020</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10/19/2020</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10/19/2020</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10/19/2020</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10/19/2020</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08212" y="1143000"/>
            <a:ext cx="7772400" cy="4317247"/>
          </a:xfrm>
          <a:prstGeom prst="rect">
            <a:avLst/>
          </a:prstGeom>
        </p:spPr>
      </p:pic>
    </p:spTree>
    <p:extLst>
      <p:ext uri="{BB962C8B-B14F-4D97-AF65-F5344CB8AC3E}">
        <p14:creationId xmlns:p14="http://schemas.microsoft.com/office/powerpoint/2010/main" val="307349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3" y="367146"/>
            <a:ext cx="9601200" cy="1143000"/>
          </a:xfrm>
        </p:spPr>
        <p:txBody>
          <a:bodyPr/>
          <a:lstStyle/>
          <a:p>
            <a:r>
              <a:rPr lang="en-US" dirty="0"/>
              <a:t>Unable to obtain a quorum for business meeting</a:t>
            </a:r>
          </a:p>
        </p:txBody>
      </p:sp>
      <p:sp>
        <p:nvSpPr>
          <p:cNvPr id="14" name="Content Placeholder 13"/>
          <p:cNvSpPr>
            <a:spLocks noGrp="1"/>
          </p:cNvSpPr>
          <p:nvPr>
            <p:ph idx="1"/>
          </p:nvPr>
        </p:nvSpPr>
        <p:spPr/>
        <p:txBody>
          <a:bodyPr/>
          <a:lstStyle/>
          <a:p>
            <a:r>
              <a:rPr lang="en-US" dirty="0"/>
              <a:t>It only takes 5</a:t>
            </a:r>
          </a:p>
          <a:p>
            <a:r>
              <a:rPr lang="en-US" dirty="0"/>
              <a:t>Must hold at least 10 business meetings</a:t>
            </a:r>
          </a:p>
          <a:p>
            <a:pPr marL="0" indent="0">
              <a:buNone/>
            </a:pPr>
            <a:endParaRPr lang="en-US" dirty="0"/>
          </a:p>
          <a:p>
            <a:endParaRPr lang="en-US" dirty="0"/>
          </a:p>
          <a:p>
            <a:endParaRPr lang="en-US" dirty="0"/>
          </a:p>
        </p:txBody>
      </p:sp>
      <p:pic>
        <p:nvPicPr>
          <p:cNvPr id="4" name="Picture 3" descr="Meeting Room Stock Illustrations, Cliparts And Royalty Free Meeting Room  Vectors"/>
          <p:cNvPicPr/>
          <p:nvPr/>
        </p:nvPicPr>
        <p:blipFill>
          <a:blip r:embed="rId3">
            <a:extLst>
              <a:ext uri="{28A0092B-C50C-407E-A947-70E740481C1C}">
                <a14:useLocalDpi xmlns:a14="http://schemas.microsoft.com/office/drawing/2010/main" val="0"/>
              </a:ext>
            </a:extLst>
          </a:blip>
          <a:srcRect/>
          <a:stretch>
            <a:fillRect/>
          </a:stretch>
        </p:blipFill>
        <p:spPr bwMode="auto">
          <a:xfrm>
            <a:off x="1903412" y="3657600"/>
            <a:ext cx="2143125" cy="2143125"/>
          </a:xfrm>
          <a:prstGeom prst="rect">
            <a:avLst/>
          </a:prstGeom>
          <a:noFill/>
          <a:ln>
            <a:noFill/>
          </a:ln>
        </p:spPr>
      </p:pic>
      <p:pic>
        <p:nvPicPr>
          <p:cNvPr id="5" name="Picture 4" descr="C:\Users\Larry Ziebarth\AppData\Local\Microsoft\Windows\INetCache\Content.MSO\B8E767D1.tmp"/>
          <p:cNvPicPr/>
          <p:nvPr/>
        </p:nvPicPr>
        <p:blipFill>
          <a:blip r:embed="rId4">
            <a:extLst>
              <a:ext uri="{28A0092B-C50C-407E-A947-70E740481C1C}">
                <a14:useLocalDpi xmlns:a14="http://schemas.microsoft.com/office/drawing/2010/main" val="0"/>
              </a:ext>
            </a:extLst>
          </a:blip>
          <a:srcRect/>
          <a:stretch>
            <a:fillRect/>
          </a:stretch>
        </p:blipFill>
        <p:spPr bwMode="auto">
          <a:xfrm>
            <a:off x="6780212" y="3657601"/>
            <a:ext cx="4114801" cy="2194130"/>
          </a:xfrm>
          <a:prstGeom prst="rect">
            <a:avLst/>
          </a:prstGeom>
          <a:noFill/>
          <a:ln>
            <a:noFill/>
          </a:ln>
        </p:spPr>
      </p:pic>
    </p:spTree>
    <p:extLst>
      <p:ext uri="{BB962C8B-B14F-4D97-AF65-F5344CB8AC3E}">
        <p14:creationId xmlns:p14="http://schemas.microsoft.com/office/powerpoint/2010/main" val="188597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3" y="367146"/>
            <a:ext cx="9601200" cy="1143000"/>
          </a:xfrm>
        </p:spPr>
        <p:txBody>
          <a:bodyPr/>
          <a:lstStyle/>
          <a:p>
            <a:r>
              <a:rPr lang="en-US" dirty="0"/>
              <a:t>Outdated Bylaws and Ritual and/or</a:t>
            </a:r>
            <a:br>
              <a:rPr lang="en-US" dirty="0"/>
            </a:br>
            <a:r>
              <a:rPr lang="en-US" dirty="0"/>
              <a:t>Standing Rules</a:t>
            </a:r>
          </a:p>
        </p:txBody>
      </p:sp>
      <p:sp>
        <p:nvSpPr>
          <p:cNvPr id="14" name="Content Placeholder 13"/>
          <p:cNvSpPr>
            <a:spLocks noGrp="1"/>
          </p:cNvSpPr>
          <p:nvPr>
            <p:ph idx="1"/>
          </p:nvPr>
        </p:nvSpPr>
        <p:spPr>
          <a:xfrm>
            <a:off x="1393877" y="1635507"/>
            <a:ext cx="9601200" cy="4495800"/>
          </a:xfrm>
        </p:spPr>
        <p:txBody>
          <a:bodyPr/>
          <a:lstStyle/>
          <a:p>
            <a:r>
              <a:rPr lang="en-US" dirty="0"/>
              <a:t>Each year an updated National Bylaws, Booklet of Instructions, and Ritual Book is produced</a:t>
            </a:r>
          </a:p>
          <a:p>
            <a:r>
              <a:rPr lang="en-US" dirty="0"/>
              <a:t>Standing Rules not being reviewed and updated yearly may become outdated with invalid information</a:t>
            </a:r>
          </a:p>
          <a:p>
            <a:pPr marL="0" indent="0">
              <a:buNone/>
            </a:pPr>
            <a:endParaRPr lang="en-US" dirty="0"/>
          </a:p>
          <a:p>
            <a:endParaRPr lang="en-US" dirty="0"/>
          </a:p>
          <a:p>
            <a:endParaRPr lang="en-US" dirty="0"/>
          </a:p>
        </p:txBody>
      </p:sp>
      <p:pic>
        <p:nvPicPr>
          <p:cNvPr id="3" name="Picture 2"/>
          <p:cNvPicPr>
            <a:picLocks noChangeAspect="1"/>
          </p:cNvPicPr>
          <p:nvPr/>
        </p:nvPicPr>
        <p:blipFill>
          <a:blip r:embed="rId3"/>
          <a:stretch>
            <a:fillRect/>
          </a:stretch>
        </p:blipFill>
        <p:spPr>
          <a:xfrm>
            <a:off x="2284412" y="3494725"/>
            <a:ext cx="2000710" cy="3020570"/>
          </a:xfrm>
          <a:prstGeom prst="rect">
            <a:avLst/>
          </a:prstGeom>
        </p:spPr>
      </p:pic>
      <p:pic>
        <p:nvPicPr>
          <p:cNvPr id="4" name="Picture 3"/>
          <p:cNvPicPr>
            <a:picLocks noChangeAspect="1"/>
          </p:cNvPicPr>
          <p:nvPr/>
        </p:nvPicPr>
        <p:blipFill>
          <a:blip r:embed="rId4"/>
          <a:stretch>
            <a:fillRect/>
          </a:stretch>
        </p:blipFill>
        <p:spPr>
          <a:xfrm>
            <a:off x="7625763" y="3388385"/>
            <a:ext cx="3233249" cy="3233249"/>
          </a:xfrm>
          <a:prstGeom prst="rect">
            <a:avLst/>
          </a:prstGeom>
        </p:spPr>
      </p:pic>
    </p:spTree>
    <p:extLst>
      <p:ext uri="{BB962C8B-B14F-4D97-AF65-F5344CB8AC3E}">
        <p14:creationId xmlns:p14="http://schemas.microsoft.com/office/powerpoint/2010/main" val="388328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3" y="367146"/>
            <a:ext cx="9601200" cy="1143000"/>
          </a:xfrm>
        </p:spPr>
        <p:txBody>
          <a:bodyPr/>
          <a:lstStyle/>
          <a:p>
            <a:r>
              <a:rPr lang="en-US" dirty="0"/>
              <a:t>Referencing Outdated Materials</a:t>
            </a:r>
            <a:br>
              <a:rPr lang="en-US" dirty="0"/>
            </a:br>
            <a:endParaRPr lang="en-US" dirty="0"/>
          </a:p>
        </p:txBody>
      </p:sp>
      <p:sp>
        <p:nvSpPr>
          <p:cNvPr id="14" name="Content Placeholder 13"/>
          <p:cNvSpPr>
            <a:spLocks noGrp="1"/>
          </p:cNvSpPr>
          <p:nvPr>
            <p:ph idx="1"/>
          </p:nvPr>
        </p:nvSpPr>
        <p:spPr/>
        <p:txBody>
          <a:bodyPr/>
          <a:lstStyle/>
          <a:p>
            <a:r>
              <a:rPr lang="en-US" dirty="0"/>
              <a:t>General orders, chairmen bulletins, etc.</a:t>
            </a:r>
          </a:p>
          <a:p>
            <a:r>
              <a:rPr lang="en-US" dirty="0"/>
              <a:t>Destroy old forms</a:t>
            </a:r>
          </a:p>
          <a:p>
            <a:pPr marL="0" indent="0">
              <a:buNone/>
            </a:pPr>
            <a:endParaRPr lang="en-US" dirty="0"/>
          </a:p>
          <a:p>
            <a:endParaRPr lang="en-US" dirty="0"/>
          </a:p>
          <a:p>
            <a:endParaRPr lang="en-US" dirty="0"/>
          </a:p>
        </p:txBody>
      </p:sp>
      <p:pic>
        <p:nvPicPr>
          <p:cNvPr id="3" name="Picture 2"/>
          <p:cNvPicPr>
            <a:picLocks noChangeAspect="1"/>
          </p:cNvPicPr>
          <p:nvPr/>
        </p:nvPicPr>
        <p:blipFill>
          <a:blip r:embed="rId3"/>
          <a:stretch>
            <a:fillRect/>
          </a:stretch>
        </p:blipFill>
        <p:spPr>
          <a:xfrm rot="20190696">
            <a:off x="1420991" y="3048187"/>
            <a:ext cx="2539456" cy="3299440"/>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19227">
            <a:off x="8837595" y="1182987"/>
            <a:ext cx="2705737" cy="3248899"/>
          </a:xfrm>
          <a:prstGeom prst="rect">
            <a:avLst/>
          </a:prstGeom>
          <a:noFill/>
          <a:ln>
            <a:noFill/>
          </a:ln>
        </p:spPr>
      </p:pic>
      <p:pic>
        <p:nvPicPr>
          <p:cNvPr id="8" name="Picture 7"/>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47366">
            <a:off x="5154916" y="2951693"/>
            <a:ext cx="2481429" cy="3430636"/>
          </a:xfrm>
          <a:prstGeom prst="rect">
            <a:avLst/>
          </a:prstGeom>
          <a:noFill/>
          <a:ln>
            <a:noFill/>
          </a:ln>
        </p:spPr>
      </p:pic>
    </p:spTree>
    <p:extLst>
      <p:ext uri="{BB962C8B-B14F-4D97-AF65-F5344CB8AC3E}">
        <p14:creationId xmlns:p14="http://schemas.microsoft.com/office/powerpoint/2010/main" val="224121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3" y="367146"/>
            <a:ext cx="9601200" cy="1143000"/>
          </a:xfrm>
        </p:spPr>
        <p:txBody>
          <a:bodyPr/>
          <a:lstStyle/>
          <a:p>
            <a:r>
              <a:rPr lang="en-US" dirty="0"/>
              <a:t>Personal Conflict</a:t>
            </a:r>
          </a:p>
        </p:txBody>
      </p:sp>
      <p:sp>
        <p:nvSpPr>
          <p:cNvPr id="14" name="Content Placeholder 13"/>
          <p:cNvSpPr>
            <a:spLocks noGrp="1"/>
          </p:cNvSpPr>
          <p:nvPr>
            <p:ph idx="1"/>
          </p:nvPr>
        </p:nvSpPr>
        <p:spPr/>
        <p:txBody>
          <a:bodyPr/>
          <a:lstStyle/>
          <a:p>
            <a:r>
              <a:rPr lang="en-US" dirty="0"/>
              <a:t>Disregard for another person’s opinion</a:t>
            </a:r>
          </a:p>
          <a:p>
            <a:r>
              <a:rPr lang="en-US" dirty="0"/>
              <a:t>Bullying</a:t>
            </a:r>
          </a:p>
          <a:p>
            <a:r>
              <a:rPr lang="en-US" dirty="0"/>
              <a:t>Closed minds</a:t>
            </a:r>
          </a:p>
          <a:p>
            <a:pPr marL="0" indent="0">
              <a:buNone/>
            </a:pPr>
            <a:endParaRPr lang="en-US" dirty="0"/>
          </a:p>
          <a:p>
            <a:endParaRPr lang="en-US" dirty="0"/>
          </a:p>
          <a:p>
            <a:endParaRPr lang="en-US" dirty="0"/>
          </a:p>
        </p:txBody>
      </p:sp>
      <p:pic>
        <p:nvPicPr>
          <p:cNvPr id="2" name="Picture 1"/>
          <p:cNvPicPr>
            <a:picLocks noChangeAspect="1"/>
          </p:cNvPicPr>
          <p:nvPr/>
        </p:nvPicPr>
        <p:blipFill>
          <a:blip r:embed="rId3"/>
          <a:stretch>
            <a:fillRect/>
          </a:stretch>
        </p:blipFill>
        <p:spPr>
          <a:xfrm>
            <a:off x="6094413" y="2716141"/>
            <a:ext cx="4182910" cy="3622313"/>
          </a:xfrm>
          <a:prstGeom prst="rect">
            <a:avLst/>
          </a:prstGeom>
        </p:spPr>
      </p:pic>
    </p:spTree>
    <p:extLst>
      <p:ext uri="{BB962C8B-B14F-4D97-AF65-F5344CB8AC3E}">
        <p14:creationId xmlns:p14="http://schemas.microsoft.com/office/powerpoint/2010/main" val="177033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3" y="367146"/>
            <a:ext cx="9601200" cy="1143000"/>
          </a:xfrm>
        </p:spPr>
        <p:txBody>
          <a:bodyPr/>
          <a:lstStyle/>
          <a:p>
            <a:r>
              <a:rPr lang="en-US" dirty="0"/>
              <a:t>Usage of Demeter's Manual of Procedures</a:t>
            </a:r>
          </a:p>
        </p:txBody>
      </p:sp>
      <p:sp>
        <p:nvSpPr>
          <p:cNvPr id="14" name="Content Placeholder 13"/>
          <p:cNvSpPr>
            <a:spLocks noGrp="1"/>
          </p:cNvSpPr>
          <p:nvPr>
            <p:ph idx="1"/>
          </p:nvPr>
        </p:nvSpPr>
        <p:spPr>
          <a:xfrm>
            <a:off x="1293812" y="1676400"/>
            <a:ext cx="10286999" cy="4495800"/>
          </a:xfrm>
        </p:spPr>
        <p:txBody>
          <a:bodyPr/>
          <a:lstStyle/>
          <a:p>
            <a:r>
              <a:rPr lang="en-US" sz="2800" dirty="0"/>
              <a:t>Roberts Rules of Order, Newly Revised replaced Demeter's. </a:t>
            </a:r>
          </a:p>
          <a:p>
            <a:pPr marL="0" indent="0">
              <a:buNone/>
            </a:pPr>
            <a:endParaRPr lang="en-US" dirty="0"/>
          </a:p>
          <a:p>
            <a:endParaRPr lang="en-US" dirty="0"/>
          </a:p>
          <a:p>
            <a:endParaRPr lang="en-US" dirty="0"/>
          </a:p>
        </p:txBody>
      </p:sp>
      <p:pic>
        <p:nvPicPr>
          <p:cNvPr id="2" name="Picture 1"/>
          <p:cNvPicPr>
            <a:picLocks noChangeAspect="1"/>
          </p:cNvPicPr>
          <p:nvPr/>
        </p:nvPicPr>
        <p:blipFill>
          <a:blip r:embed="rId3"/>
          <a:stretch>
            <a:fillRect/>
          </a:stretch>
        </p:blipFill>
        <p:spPr>
          <a:xfrm>
            <a:off x="2360612" y="2961575"/>
            <a:ext cx="2286159" cy="3406376"/>
          </a:xfrm>
          <a:prstGeom prst="rect">
            <a:avLst/>
          </a:prstGeom>
        </p:spPr>
      </p:pic>
      <p:pic>
        <p:nvPicPr>
          <p:cNvPr id="3" name="Picture 2"/>
          <p:cNvPicPr>
            <a:picLocks noChangeAspect="1"/>
          </p:cNvPicPr>
          <p:nvPr/>
        </p:nvPicPr>
        <p:blipFill>
          <a:blip r:embed="rId4"/>
          <a:stretch>
            <a:fillRect/>
          </a:stretch>
        </p:blipFill>
        <p:spPr>
          <a:xfrm>
            <a:off x="7466012" y="3130302"/>
            <a:ext cx="2209800" cy="3093719"/>
          </a:xfrm>
          <a:prstGeom prst="rect">
            <a:avLst/>
          </a:prstGeom>
        </p:spPr>
      </p:pic>
    </p:spTree>
    <p:extLst>
      <p:ext uri="{BB962C8B-B14F-4D97-AF65-F5344CB8AC3E}">
        <p14:creationId xmlns:p14="http://schemas.microsoft.com/office/powerpoint/2010/main" val="200945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3" y="367146"/>
            <a:ext cx="9601200" cy="1143000"/>
          </a:xfrm>
        </p:spPr>
        <p:txBody>
          <a:bodyPr/>
          <a:lstStyle/>
          <a:p>
            <a:r>
              <a:rPr lang="en-US" dirty="0"/>
              <a:t>Lack of Communication</a:t>
            </a:r>
          </a:p>
        </p:txBody>
      </p:sp>
      <p:sp>
        <p:nvSpPr>
          <p:cNvPr id="14" name="Content Placeholder 13"/>
          <p:cNvSpPr>
            <a:spLocks noGrp="1"/>
          </p:cNvSpPr>
          <p:nvPr>
            <p:ph idx="1"/>
          </p:nvPr>
        </p:nvSpPr>
        <p:spPr/>
        <p:txBody>
          <a:bodyPr/>
          <a:lstStyle/>
          <a:p>
            <a:r>
              <a:rPr lang="en-US" dirty="0"/>
              <a:t>Select few are privileged to information</a:t>
            </a:r>
          </a:p>
          <a:p>
            <a:r>
              <a:rPr lang="en-US" dirty="0"/>
              <a:t>Leave no member behind</a:t>
            </a:r>
          </a:p>
          <a:p>
            <a:r>
              <a:rPr lang="en-US" dirty="0"/>
              <a:t>Every member has a right to learn, participate, be respected and rewarded</a:t>
            </a:r>
          </a:p>
          <a:p>
            <a:pPr marL="0" indent="0">
              <a:buNone/>
            </a:pPr>
            <a:endParaRPr lang="en-US" dirty="0"/>
          </a:p>
          <a:p>
            <a:endParaRPr lang="en-US" dirty="0"/>
          </a:p>
          <a:p>
            <a:endParaRPr lang="en-US" dirty="0"/>
          </a:p>
        </p:txBody>
      </p:sp>
      <p:pic>
        <p:nvPicPr>
          <p:cNvPr id="3" name="Picture 2"/>
          <p:cNvPicPr>
            <a:picLocks noChangeAspect="1"/>
          </p:cNvPicPr>
          <p:nvPr/>
        </p:nvPicPr>
        <p:blipFill>
          <a:blip r:embed="rId3"/>
          <a:stretch>
            <a:fillRect/>
          </a:stretch>
        </p:blipFill>
        <p:spPr>
          <a:xfrm>
            <a:off x="7237412" y="3429000"/>
            <a:ext cx="4275633" cy="3200400"/>
          </a:xfrm>
          <a:prstGeom prst="rect">
            <a:avLst/>
          </a:prstGeom>
        </p:spPr>
      </p:pic>
    </p:spTree>
    <p:extLst>
      <p:ext uri="{BB962C8B-B14F-4D97-AF65-F5344CB8AC3E}">
        <p14:creationId xmlns:p14="http://schemas.microsoft.com/office/powerpoint/2010/main" val="200098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3" y="367146"/>
            <a:ext cx="9601200" cy="1143000"/>
          </a:xfrm>
        </p:spPr>
        <p:txBody>
          <a:bodyPr/>
          <a:lstStyle/>
          <a:p>
            <a:r>
              <a:rPr lang="en-US" dirty="0"/>
              <a:t>Dissention between Auxiliary and Post</a:t>
            </a:r>
          </a:p>
        </p:txBody>
      </p:sp>
      <p:sp>
        <p:nvSpPr>
          <p:cNvPr id="14" name="Content Placeholder 13"/>
          <p:cNvSpPr>
            <a:spLocks noGrp="1"/>
          </p:cNvSpPr>
          <p:nvPr>
            <p:ph idx="1"/>
          </p:nvPr>
        </p:nvSpPr>
        <p:spPr/>
        <p:txBody>
          <a:bodyPr/>
          <a:lstStyle/>
          <a:p>
            <a:r>
              <a:rPr lang="en-US" dirty="0"/>
              <a:t>Is it because of lack of communication</a:t>
            </a:r>
          </a:p>
          <a:p>
            <a:r>
              <a:rPr lang="en-US" dirty="0"/>
              <a:t>Lack of respect</a:t>
            </a:r>
          </a:p>
          <a:p>
            <a:r>
              <a:rPr lang="en-US" dirty="0"/>
              <a:t>Personality conflict</a:t>
            </a:r>
          </a:p>
          <a:p>
            <a:pPr marL="0" indent="0">
              <a:buNone/>
            </a:pPr>
            <a:endParaRPr lang="en-US" dirty="0"/>
          </a:p>
          <a:p>
            <a:endParaRPr lang="en-US" dirty="0"/>
          </a:p>
          <a:p>
            <a:endParaRPr lang="en-US" dirty="0"/>
          </a:p>
        </p:txBody>
      </p:sp>
      <p:pic>
        <p:nvPicPr>
          <p:cNvPr id="3" name="Picture 2"/>
          <p:cNvPicPr>
            <a:picLocks noChangeAspect="1"/>
          </p:cNvPicPr>
          <p:nvPr/>
        </p:nvPicPr>
        <p:blipFill>
          <a:blip r:embed="rId3"/>
          <a:stretch>
            <a:fillRect/>
          </a:stretch>
        </p:blipFill>
        <p:spPr>
          <a:xfrm>
            <a:off x="7825760" y="3475395"/>
            <a:ext cx="3048000" cy="2877807"/>
          </a:xfrm>
          <a:prstGeom prst="rect">
            <a:avLst/>
          </a:prstGeom>
        </p:spPr>
      </p:pic>
    </p:spTree>
    <p:extLst>
      <p:ext uri="{BB962C8B-B14F-4D97-AF65-F5344CB8AC3E}">
        <p14:creationId xmlns:p14="http://schemas.microsoft.com/office/powerpoint/2010/main" val="31053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3" y="367146"/>
            <a:ext cx="9601200" cy="1143000"/>
          </a:xfrm>
        </p:spPr>
        <p:txBody>
          <a:bodyPr/>
          <a:lstStyle/>
          <a:p>
            <a:r>
              <a:rPr lang="en-US" dirty="0"/>
              <a:t>Non-Compliant	</a:t>
            </a:r>
          </a:p>
        </p:txBody>
      </p:sp>
      <p:sp>
        <p:nvSpPr>
          <p:cNvPr id="14" name="Content Placeholder 13"/>
          <p:cNvSpPr>
            <a:spLocks noGrp="1"/>
          </p:cNvSpPr>
          <p:nvPr>
            <p:ph idx="1"/>
          </p:nvPr>
        </p:nvSpPr>
        <p:spPr/>
        <p:txBody>
          <a:bodyPr/>
          <a:lstStyle/>
          <a:p>
            <a:r>
              <a:rPr lang="en-US" dirty="0"/>
              <a:t>Not meeting IRS filing requirements</a:t>
            </a:r>
          </a:p>
          <a:p>
            <a:r>
              <a:rPr lang="en-US" dirty="0"/>
              <a:t>Not meeting District and Department Obligations</a:t>
            </a:r>
          </a:p>
          <a:p>
            <a:r>
              <a:rPr lang="en-US" dirty="0"/>
              <a:t>Reminder….these tasks happen every year!</a:t>
            </a:r>
          </a:p>
          <a:p>
            <a:pPr marL="0" indent="0">
              <a:buNone/>
            </a:pPr>
            <a:endParaRPr lang="en-US" dirty="0"/>
          </a:p>
          <a:p>
            <a:endParaRPr lang="en-US" dirty="0"/>
          </a:p>
          <a:p>
            <a:endParaRPr lang="en-US" dirty="0"/>
          </a:p>
        </p:txBody>
      </p:sp>
      <p:sp>
        <p:nvSpPr>
          <p:cNvPr id="2" name="Rectangle 1"/>
          <p:cNvSpPr/>
          <p:nvPr/>
        </p:nvSpPr>
        <p:spPr>
          <a:xfrm rot="20936529">
            <a:off x="800768" y="4032241"/>
            <a:ext cx="3518912" cy="369332"/>
          </a:xfrm>
          <a:prstGeom prst="rect">
            <a:avLst/>
          </a:prstGeom>
        </p:spPr>
        <p:txBody>
          <a:bodyPr wrap="none">
            <a:spAutoFit/>
          </a:bodyPr>
          <a:lstStyle/>
          <a:p>
            <a:r>
              <a:rPr lang="en-US" dirty="0">
                <a:solidFill>
                  <a:srgbClr val="7030A0"/>
                </a:solidFill>
              </a:rPr>
              <a:t>IRS Form 990-N EPOSTCARDS</a:t>
            </a:r>
          </a:p>
        </p:txBody>
      </p:sp>
      <p:sp>
        <p:nvSpPr>
          <p:cNvPr id="3" name="Rectangle 2"/>
          <p:cNvSpPr/>
          <p:nvPr/>
        </p:nvSpPr>
        <p:spPr>
          <a:xfrm rot="20541524">
            <a:off x="5219546" y="4130418"/>
            <a:ext cx="2996333" cy="577594"/>
          </a:xfrm>
          <a:prstGeom prst="rect">
            <a:avLst/>
          </a:prstGeom>
        </p:spPr>
        <p:txBody>
          <a:bodyPr wrap="none">
            <a:spAutoFit/>
          </a:bodyPr>
          <a:lstStyle/>
          <a:p>
            <a:pPr marL="914400" marR="0">
              <a:lnSpc>
                <a:spcPct val="107000"/>
              </a:lnSpc>
              <a:spcBef>
                <a:spcPts val="0"/>
              </a:spcBef>
              <a:spcAft>
                <a:spcPts val="0"/>
              </a:spcAft>
            </a:pPr>
            <a:r>
              <a:rPr lang="en-US" dirty="0">
                <a:solidFill>
                  <a:srgbClr val="002060"/>
                </a:solidFill>
                <a:latin typeface="Comic Sans MS" panose="030F0702030302020204" pitchFamily="66" charset="0"/>
                <a:ea typeface="Calibri" panose="020F0502020204030204" pitchFamily="34" charset="0"/>
                <a:cs typeface="Times New Roman" panose="02020603050405020304" pitchFamily="18" charset="0"/>
              </a:rPr>
              <a:t>DISTRICT DUES</a:t>
            </a:r>
          </a:p>
          <a:p>
            <a:pPr marL="914400" marR="0">
              <a:lnSpc>
                <a:spcPct val="107000"/>
              </a:lnSpc>
              <a:spcBef>
                <a:spcPts val="0"/>
              </a:spcBef>
              <a:spcAft>
                <a:spcPts val="0"/>
              </a:spcAft>
            </a:pPr>
            <a:endParaRPr lang="en-US"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rot="21192979">
            <a:off x="7205023" y="5849254"/>
            <a:ext cx="4871847" cy="577594"/>
          </a:xfrm>
          <a:prstGeom prst="rect">
            <a:avLst/>
          </a:prstGeom>
        </p:spPr>
        <p:txBody>
          <a:bodyPr wrap="none">
            <a:spAutoFit/>
          </a:bodyPr>
          <a:lstStyle/>
          <a:p>
            <a:pPr marL="914400" marR="0">
              <a:lnSpc>
                <a:spcPct val="107000"/>
              </a:lnSpc>
              <a:spcBef>
                <a:spcPts val="0"/>
              </a:spcBef>
              <a:spcAft>
                <a:spcPts val="0"/>
              </a:spcAft>
            </a:pPr>
            <a:r>
              <a:rPr lang="en-US" dirty="0">
                <a:solidFill>
                  <a:srgbClr val="00B0F0"/>
                </a:solidFill>
                <a:latin typeface="Comic Sans MS" panose="030F0702030302020204" pitchFamily="66" charset="0"/>
                <a:ea typeface="Calibri" panose="020F0502020204030204" pitchFamily="34" charset="0"/>
                <a:cs typeface="Times New Roman" panose="02020603050405020304" pitchFamily="18" charset="0"/>
              </a:rPr>
              <a:t>PRESIDENT &amp; TREASURER BOND</a:t>
            </a:r>
          </a:p>
          <a:p>
            <a:pPr marL="91440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rot="428623">
            <a:off x="-95698" y="5696712"/>
            <a:ext cx="4392670" cy="882678"/>
          </a:xfrm>
          <a:prstGeom prst="rect">
            <a:avLst/>
          </a:prstGeom>
        </p:spPr>
        <p:txBody>
          <a:bodyPr wrap="square">
            <a:spAutoFit/>
          </a:bodyPr>
          <a:lstStyle/>
          <a:p>
            <a:pPr marL="914400" marR="0">
              <a:lnSpc>
                <a:spcPct val="107000"/>
              </a:lnSpc>
              <a:spcBef>
                <a:spcPts val="0"/>
              </a:spcBef>
              <a:spcAft>
                <a:spcPts val="0"/>
              </a:spcAft>
            </a:pPr>
            <a:r>
              <a:rPr lang="en-US"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DUES PAID ON 10 MEMBERS BEOFRE FEBRUARY 1</a:t>
            </a:r>
          </a:p>
          <a:p>
            <a:pPr marL="91440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3590385" y="5457873"/>
            <a:ext cx="5269391" cy="577594"/>
          </a:xfrm>
          <a:prstGeom prst="rect">
            <a:avLst/>
          </a:prstGeom>
        </p:spPr>
        <p:txBody>
          <a:bodyPr wrap="none">
            <a:spAutoFit/>
          </a:bodyPr>
          <a:lstStyle/>
          <a:p>
            <a:pPr marL="914400" marR="0">
              <a:lnSpc>
                <a:spcPct val="107000"/>
              </a:lnSpc>
              <a:spcBef>
                <a:spcPts val="0"/>
              </a:spcBef>
              <a:spcAft>
                <a:spcPts val="0"/>
              </a:spcAft>
            </a:pPr>
            <a:r>
              <a:rPr lang="en-US"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10 MONTHLY BUSINESS MEETINGS</a:t>
            </a:r>
          </a:p>
          <a:p>
            <a:pPr marL="91440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rot="740904">
            <a:off x="2329535" y="4515179"/>
            <a:ext cx="3531736" cy="577594"/>
          </a:xfrm>
          <a:prstGeom prst="rect">
            <a:avLst/>
          </a:prstGeom>
        </p:spPr>
        <p:txBody>
          <a:bodyPr wrap="none">
            <a:spAutoFit/>
          </a:bodyPr>
          <a:lstStyle/>
          <a:p>
            <a:pPr marL="914400" marR="0">
              <a:lnSpc>
                <a:spcPct val="107000"/>
              </a:lnSpc>
              <a:spcBef>
                <a:spcPts val="0"/>
              </a:spcBef>
              <a:spcAft>
                <a:spcPts val="0"/>
              </a:spcAft>
            </a:pPr>
            <a:r>
              <a:rPr lang="en-US"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UP TO DATE AUDITS</a:t>
            </a:r>
          </a:p>
          <a:p>
            <a:pPr marL="91440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rot="945976">
            <a:off x="7689667" y="4294270"/>
            <a:ext cx="4392670" cy="882678"/>
          </a:xfrm>
          <a:prstGeom prst="rect">
            <a:avLst/>
          </a:prstGeom>
        </p:spPr>
        <p:txBody>
          <a:bodyPr wrap="square">
            <a:spAutoFit/>
          </a:bodyPr>
          <a:lstStyle/>
          <a:p>
            <a:pPr marL="914400" marR="0">
              <a:lnSpc>
                <a:spcPct val="107000"/>
              </a:lnSpc>
              <a:spcBef>
                <a:spcPts val="0"/>
              </a:spcBef>
              <a:spcAft>
                <a:spcPts val="0"/>
              </a:spcAft>
            </a:pPr>
            <a:r>
              <a:rPr lang="en-US" dirty="0">
                <a:solidFill>
                  <a:srgbClr val="FF0066"/>
                </a:solidFill>
                <a:latin typeface="Comic Sans MS" panose="030F0702030302020204" pitchFamily="66" charset="0"/>
                <a:ea typeface="Calibri" panose="020F0502020204030204" pitchFamily="34" charset="0"/>
                <a:cs typeface="Times New Roman" panose="02020603050405020304" pitchFamily="18" charset="0"/>
              </a:rPr>
              <a:t>ELECT, INSTALL AND REPORT OFFICERS</a:t>
            </a:r>
          </a:p>
          <a:p>
            <a:pPr marL="91440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806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3" y="367146"/>
            <a:ext cx="9601200" cy="1143000"/>
          </a:xfrm>
        </p:spPr>
        <p:txBody>
          <a:bodyPr/>
          <a:lstStyle/>
          <a:p>
            <a:r>
              <a:rPr lang="en-US" dirty="0"/>
              <a:t>Misuse of funds	</a:t>
            </a:r>
          </a:p>
        </p:txBody>
      </p:sp>
      <p:sp>
        <p:nvSpPr>
          <p:cNvPr id="14" name="Content Placeholder 13"/>
          <p:cNvSpPr>
            <a:spLocks noGrp="1"/>
          </p:cNvSpPr>
          <p:nvPr>
            <p:ph idx="1"/>
          </p:nvPr>
        </p:nvSpPr>
        <p:spPr/>
        <p:txBody>
          <a:bodyPr/>
          <a:lstStyle/>
          <a:p>
            <a:r>
              <a:rPr lang="en-US" dirty="0"/>
              <a:t>Expending money without having passed a motion</a:t>
            </a:r>
          </a:p>
          <a:p>
            <a:r>
              <a:rPr lang="en-US" dirty="0"/>
              <a:t>Unaccounted cash receipts and disbursements</a:t>
            </a:r>
          </a:p>
          <a:p>
            <a:r>
              <a:rPr lang="en-US" dirty="0"/>
              <a:t>Funds belong to Auxiliary  -  not an individual</a:t>
            </a:r>
          </a:p>
          <a:p>
            <a:pPr marL="0" indent="0">
              <a:buNone/>
            </a:pPr>
            <a:endParaRPr lang="en-US" dirty="0"/>
          </a:p>
          <a:p>
            <a:endParaRPr lang="en-US" dirty="0"/>
          </a:p>
          <a:p>
            <a:endParaRPr lang="en-US" dirty="0"/>
          </a:p>
        </p:txBody>
      </p:sp>
      <p:pic>
        <p:nvPicPr>
          <p:cNvPr id="2" name="Picture 1"/>
          <p:cNvPicPr>
            <a:picLocks noChangeAspect="1"/>
          </p:cNvPicPr>
          <p:nvPr/>
        </p:nvPicPr>
        <p:blipFill>
          <a:blip r:embed="rId3"/>
          <a:stretch>
            <a:fillRect/>
          </a:stretch>
        </p:blipFill>
        <p:spPr>
          <a:xfrm>
            <a:off x="8761412" y="3897261"/>
            <a:ext cx="2809132" cy="2657967"/>
          </a:xfrm>
          <a:prstGeom prst="rect">
            <a:avLst/>
          </a:prstGeom>
        </p:spPr>
      </p:pic>
    </p:spTree>
    <p:extLst>
      <p:ext uri="{BB962C8B-B14F-4D97-AF65-F5344CB8AC3E}">
        <p14:creationId xmlns:p14="http://schemas.microsoft.com/office/powerpoint/2010/main" val="4135265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3" y="367146"/>
            <a:ext cx="9601200" cy="1143000"/>
          </a:xfrm>
        </p:spPr>
        <p:txBody>
          <a:bodyPr/>
          <a:lstStyle/>
          <a:p>
            <a:r>
              <a:rPr lang="en-US" dirty="0"/>
              <a:t>Performance of duties</a:t>
            </a:r>
          </a:p>
        </p:txBody>
      </p:sp>
      <p:sp>
        <p:nvSpPr>
          <p:cNvPr id="14" name="Content Placeholder 13"/>
          <p:cNvSpPr>
            <a:spLocks noGrp="1"/>
          </p:cNvSpPr>
          <p:nvPr>
            <p:ph idx="1"/>
          </p:nvPr>
        </p:nvSpPr>
        <p:spPr/>
        <p:txBody>
          <a:bodyPr/>
          <a:lstStyle/>
          <a:p>
            <a:r>
              <a:rPr lang="en-US" dirty="0"/>
              <a:t>Officers and Chairmen are not performing duties as required</a:t>
            </a:r>
          </a:p>
          <a:p>
            <a:pPr marL="0" indent="0">
              <a:buNone/>
            </a:pPr>
            <a:endParaRPr lang="en-US" dirty="0"/>
          </a:p>
          <a:p>
            <a:endParaRPr lang="en-US" dirty="0"/>
          </a:p>
          <a:p>
            <a:endParaRPr lang="en-US" dirty="0"/>
          </a:p>
        </p:txBody>
      </p:sp>
      <p:pic>
        <p:nvPicPr>
          <p:cNvPr id="2" name="Picture 1"/>
          <p:cNvPicPr>
            <a:picLocks noChangeAspect="1"/>
          </p:cNvPicPr>
          <p:nvPr/>
        </p:nvPicPr>
        <p:blipFill>
          <a:blip r:embed="rId3"/>
          <a:stretch>
            <a:fillRect/>
          </a:stretch>
        </p:blipFill>
        <p:spPr>
          <a:xfrm>
            <a:off x="7999412" y="2971800"/>
            <a:ext cx="3165987" cy="3165987"/>
          </a:xfrm>
          <a:prstGeom prst="rect">
            <a:avLst/>
          </a:prstGeom>
        </p:spPr>
      </p:pic>
      <p:pic>
        <p:nvPicPr>
          <p:cNvPr id="3" name="Picture 2"/>
          <p:cNvPicPr>
            <a:picLocks noChangeAspect="1"/>
          </p:cNvPicPr>
          <p:nvPr/>
        </p:nvPicPr>
        <p:blipFill>
          <a:blip r:embed="rId4"/>
          <a:stretch>
            <a:fillRect/>
          </a:stretch>
        </p:blipFill>
        <p:spPr>
          <a:xfrm>
            <a:off x="1903412" y="2415152"/>
            <a:ext cx="3048000" cy="3940508"/>
          </a:xfrm>
          <a:prstGeom prst="rect">
            <a:avLst/>
          </a:prstGeom>
        </p:spPr>
      </p:pic>
    </p:spTree>
    <p:extLst>
      <p:ext uri="{BB962C8B-B14F-4D97-AF65-F5344CB8AC3E}">
        <p14:creationId xmlns:p14="http://schemas.microsoft.com/office/powerpoint/2010/main" val="100193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to identify an unhealthy Auxiliary</a:t>
            </a:r>
          </a:p>
        </p:txBody>
      </p:sp>
      <p:sp>
        <p:nvSpPr>
          <p:cNvPr id="3" name="Subtitle 2"/>
          <p:cNvSpPr>
            <a:spLocks noGrp="1"/>
          </p:cNvSpPr>
          <p:nvPr>
            <p:ph type="subTitle" idx="1"/>
          </p:nvPr>
        </p:nvSpPr>
        <p:spPr/>
        <p:txBody>
          <a:bodyPr/>
          <a:lstStyle/>
          <a:p>
            <a:r>
              <a:rPr lang="en-US" dirty="0"/>
              <a:t>Fall Conference – St. Cloud, Minnesota</a:t>
            </a:r>
          </a:p>
          <a:p>
            <a:r>
              <a:rPr lang="en-US" dirty="0"/>
              <a:t>September 26, 2020</a:t>
            </a:r>
          </a:p>
          <a:p>
            <a:r>
              <a:rPr lang="en-US" dirty="0"/>
              <a:t>Jane Ziebarth, Chief of Staff</a:t>
            </a:r>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3" y="367146"/>
            <a:ext cx="9601200" cy="1143000"/>
          </a:xfrm>
        </p:spPr>
        <p:txBody>
          <a:bodyPr/>
          <a:lstStyle/>
          <a:p>
            <a:r>
              <a:rPr lang="en-US" dirty="0"/>
              <a:t>Declining Membership</a:t>
            </a:r>
          </a:p>
        </p:txBody>
      </p:sp>
      <p:sp>
        <p:nvSpPr>
          <p:cNvPr id="14" name="Content Placeholder 13"/>
          <p:cNvSpPr>
            <a:spLocks noGrp="1"/>
          </p:cNvSpPr>
          <p:nvPr>
            <p:ph idx="1"/>
          </p:nvPr>
        </p:nvSpPr>
        <p:spPr/>
        <p:txBody>
          <a:bodyPr/>
          <a:lstStyle/>
          <a:p>
            <a:r>
              <a:rPr lang="en-US" dirty="0"/>
              <a:t>No interest to increase or maintain membership</a:t>
            </a:r>
          </a:p>
          <a:p>
            <a:r>
              <a:rPr lang="en-US" dirty="0"/>
              <a:t>Reduction in membership with no attempt to recruit new and reinstate members</a:t>
            </a:r>
          </a:p>
          <a:p>
            <a:r>
              <a:rPr lang="en-US" dirty="0"/>
              <a:t>Timely dues remittance</a:t>
            </a:r>
          </a:p>
          <a:p>
            <a:r>
              <a:rPr lang="en-US" dirty="0"/>
              <a:t>Not contacting members</a:t>
            </a:r>
          </a:p>
          <a:p>
            <a:r>
              <a:rPr lang="en-US" dirty="0"/>
              <a:t>Members not valued, thanked or praised for the work they do</a:t>
            </a:r>
          </a:p>
          <a:p>
            <a:r>
              <a:rPr lang="en-US" dirty="0"/>
              <a:t>Members feel useless or frustrated</a:t>
            </a:r>
          </a:p>
          <a:p>
            <a:r>
              <a:rPr lang="en-US" dirty="0"/>
              <a:t>Members feel they are getting nothing out of belonging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16700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89767" y="0"/>
            <a:ext cx="9601200" cy="1143000"/>
          </a:xfrm>
        </p:spPr>
        <p:txBody>
          <a:bodyPr/>
          <a:lstStyle/>
          <a:p>
            <a:r>
              <a:rPr lang="en-US" dirty="0"/>
              <a:t>Meetings are a waste of time</a:t>
            </a:r>
          </a:p>
        </p:txBody>
      </p:sp>
      <p:sp>
        <p:nvSpPr>
          <p:cNvPr id="14" name="Content Placeholder 13"/>
          <p:cNvSpPr>
            <a:spLocks noGrp="1"/>
          </p:cNvSpPr>
          <p:nvPr>
            <p:ph idx="1"/>
          </p:nvPr>
        </p:nvSpPr>
        <p:spPr/>
        <p:txBody>
          <a:bodyPr/>
          <a:lstStyle/>
          <a:p>
            <a:r>
              <a:rPr lang="en-US" dirty="0"/>
              <a:t>Long and boring</a:t>
            </a:r>
          </a:p>
          <a:p>
            <a:r>
              <a:rPr lang="en-US" dirty="0"/>
              <a:t>No discussion</a:t>
            </a:r>
          </a:p>
          <a:p>
            <a:r>
              <a:rPr lang="en-US" dirty="0"/>
              <a:t>No action</a:t>
            </a:r>
          </a:p>
          <a:p>
            <a:r>
              <a:rPr lang="en-US" dirty="0"/>
              <a:t>Lack of participation</a:t>
            </a:r>
          </a:p>
          <a:p>
            <a:pPr marL="0" indent="0">
              <a:buNone/>
            </a:pPr>
            <a:endParaRPr lang="en-US" dirty="0"/>
          </a:p>
          <a:p>
            <a:endParaRPr lang="en-US" dirty="0"/>
          </a:p>
          <a:p>
            <a:endParaRPr lang="en-US" dirty="0"/>
          </a:p>
        </p:txBody>
      </p:sp>
      <p:pic>
        <p:nvPicPr>
          <p:cNvPr id="3" name="Picture 2"/>
          <p:cNvPicPr>
            <a:picLocks noChangeAspect="1"/>
          </p:cNvPicPr>
          <p:nvPr/>
        </p:nvPicPr>
        <p:blipFill>
          <a:blip r:embed="rId3"/>
          <a:stretch>
            <a:fillRect/>
          </a:stretch>
        </p:blipFill>
        <p:spPr>
          <a:xfrm>
            <a:off x="6088264" y="2057400"/>
            <a:ext cx="5934284" cy="4778477"/>
          </a:xfrm>
          <a:prstGeom prst="rect">
            <a:avLst/>
          </a:prstGeom>
        </p:spPr>
      </p:pic>
    </p:spTree>
    <p:extLst>
      <p:ext uri="{BB962C8B-B14F-4D97-AF65-F5344CB8AC3E}">
        <p14:creationId xmlns:p14="http://schemas.microsoft.com/office/powerpoint/2010/main" val="361741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3" y="367146"/>
            <a:ext cx="9601200" cy="1143000"/>
          </a:xfrm>
        </p:spPr>
        <p:txBody>
          <a:bodyPr/>
          <a:lstStyle/>
          <a:p>
            <a:r>
              <a:rPr lang="en-US" dirty="0"/>
              <a:t>Lack of interest in Programs</a:t>
            </a:r>
          </a:p>
        </p:txBody>
      </p:sp>
      <p:sp>
        <p:nvSpPr>
          <p:cNvPr id="14" name="Content Placeholder 13"/>
          <p:cNvSpPr>
            <a:spLocks noGrp="1"/>
          </p:cNvSpPr>
          <p:nvPr>
            <p:ph idx="1"/>
          </p:nvPr>
        </p:nvSpPr>
        <p:spPr/>
        <p:txBody>
          <a:bodyPr/>
          <a:lstStyle/>
          <a:p>
            <a:r>
              <a:rPr lang="en-US" dirty="0"/>
              <a:t>Chairmen not appointed</a:t>
            </a:r>
          </a:p>
          <a:p>
            <a:r>
              <a:rPr lang="en-US" dirty="0"/>
              <a:t>Bulletins not shared</a:t>
            </a:r>
          </a:p>
          <a:p>
            <a:r>
              <a:rPr lang="en-US" dirty="0"/>
              <a:t>Thoughts that there are no projects members can be involved in</a:t>
            </a:r>
          </a:p>
          <a:p>
            <a:r>
              <a:rPr lang="en-US" dirty="0"/>
              <a:t>Year-end reports</a:t>
            </a:r>
          </a:p>
          <a:p>
            <a:pPr marL="0" indent="0">
              <a:buNone/>
            </a:pPr>
            <a:endParaRPr lang="en-US" dirty="0"/>
          </a:p>
          <a:p>
            <a:endParaRPr lang="en-US" dirty="0"/>
          </a:p>
          <a:p>
            <a:endParaRPr lang="en-US" dirty="0"/>
          </a:p>
        </p:txBody>
      </p:sp>
      <p:pic>
        <p:nvPicPr>
          <p:cNvPr id="2" name="Picture 1"/>
          <p:cNvPicPr>
            <a:picLocks noChangeAspect="1"/>
          </p:cNvPicPr>
          <p:nvPr/>
        </p:nvPicPr>
        <p:blipFill>
          <a:blip r:embed="rId3"/>
          <a:stretch>
            <a:fillRect/>
          </a:stretch>
        </p:blipFill>
        <p:spPr>
          <a:xfrm>
            <a:off x="7923212" y="3610909"/>
            <a:ext cx="1981200" cy="2732461"/>
          </a:xfrm>
          <a:prstGeom prst="rect">
            <a:avLst/>
          </a:prstGeom>
        </p:spPr>
      </p:pic>
    </p:spTree>
    <p:extLst>
      <p:ext uri="{BB962C8B-B14F-4D97-AF65-F5344CB8AC3E}">
        <p14:creationId xmlns:p14="http://schemas.microsoft.com/office/powerpoint/2010/main" val="333594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838200"/>
            <a:ext cx="8458201" cy="3886199"/>
          </a:xfrm>
        </p:spPr>
        <p:txBody>
          <a:bodyPr>
            <a:normAutofit/>
          </a:bodyPr>
          <a:lstStyle/>
          <a:p>
            <a:r>
              <a:rPr lang="en-US" dirty="0"/>
              <a:t>Don’t think inside or outside the box…..</a:t>
            </a:r>
            <a:br>
              <a:rPr lang="en-US" dirty="0"/>
            </a:br>
            <a:br>
              <a:rPr lang="en-US" dirty="0"/>
            </a:br>
            <a:r>
              <a:rPr lang="en-US" dirty="0"/>
              <a:t>ELIMINATE THE BOX!</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176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3" y="367146"/>
            <a:ext cx="9601200" cy="1143000"/>
          </a:xfrm>
        </p:spPr>
        <p:txBody>
          <a:bodyPr/>
          <a:lstStyle/>
          <a:p>
            <a:r>
              <a:rPr lang="en-US" dirty="0"/>
              <a:t>FAILURE IS NOT AN OPTION!</a:t>
            </a:r>
          </a:p>
        </p:txBody>
      </p:sp>
      <p:sp>
        <p:nvSpPr>
          <p:cNvPr id="14" name="Content Placeholder 13"/>
          <p:cNvSpPr>
            <a:spLocks noGrp="1"/>
          </p:cNvSpPr>
          <p:nvPr>
            <p:ph idx="1"/>
          </p:nvPr>
        </p:nvSpPr>
        <p:spPr/>
        <p:txBody>
          <a:bodyPr/>
          <a:lstStyle/>
          <a:p>
            <a:r>
              <a:rPr lang="en-US" dirty="0"/>
              <a:t>Auxiliary Healthy Toolkit</a:t>
            </a:r>
          </a:p>
          <a:p>
            <a:r>
              <a:rPr lang="en-US" dirty="0"/>
              <a:t>Online Academy</a:t>
            </a:r>
          </a:p>
          <a:p>
            <a:r>
              <a:rPr lang="en-US" dirty="0"/>
              <a:t>MALTA – Resource Page</a:t>
            </a:r>
          </a:p>
          <a:p>
            <a:r>
              <a:rPr lang="en-US" dirty="0"/>
              <a:t>National Programs BLOG</a:t>
            </a:r>
          </a:p>
          <a:p>
            <a:r>
              <a:rPr lang="en-US" dirty="0"/>
              <a:t>Facebook</a:t>
            </a:r>
          </a:p>
          <a:p>
            <a:r>
              <a:rPr lang="en-US" dirty="0"/>
              <a:t>Department Website</a:t>
            </a:r>
          </a:p>
          <a:p>
            <a:pPr marL="0" indent="0">
              <a:buNone/>
            </a:pPr>
            <a:endParaRPr lang="en-US" dirty="0"/>
          </a:p>
          <a:p>
            <a:endParaRPr lang="en-US" dirty="0"/>
          </a:p>
          <a:p>
            <a:endParaRPr lang="en-US" dirty="0"/>
          </a:p>
        </p:txBody>
      </p:sp>
      <p:pic>
        <p:nvPicPr>
          <p:cNvPr id="2" name="Picture 1"/>
          <p:cNvPicPr>
            <a:picLocks noChangeAspect="1"/>
          </p:cNvPicPr>
          <p:nvPr/>
        </p:nvPicPr>
        <p:blipFill>
          <a:blip r:embed="rId3"/>
          <a:stretch>
            <a:fillRect/>
          </a:stretch>
        </p:blipFill>
        <p:spPr>
          <a:xfrm>
            <a:off x="7629129" y="3200400"/>
            <a:ext cx="3237257" cy="2572735"/>
          </a:xfrm>
          <a:prstGeom prst="rect">
            <a:avLst/>
          </a:prstGeom>
        </p:spPr>
      </p:pic>
    </p:spTree>
    <p:extLst>
      <p:ext uri="{BB962C8B-B14F-4D97-AF65-F5344CB8AC3E}">
        <p14:creationId xmlns:p14="http://schemas.microsoft.com/office/powerpoint/2010/main" val="170271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a:t>Can my Auxiliary be healthy?</a:t>
            </a:r>
            <a:br>
              <a:rPr lang="en-US" dirty="0"/>
            </a:br>
            <a:br>
              <a:rPr lang="en-US" dirty="0"/>
            </a:br>
            <a:br>
              <a:rPr lang="en-US" dirty="0"/>
            </a:b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stretch>
            <a:fillRect/>
          </a:stretch>
        </p:blipFill>
        <p:spPr>
          <a:xfrm>
            <a:off x="3579812" y="2362200"/>
            <a:ext cx="4191000" cy="4191000"/>
          </a:xfrm>
          <a:prstGeom prst="rect">
            <a:avLst/>
          </a:prstGeom>
        </p:spPr>
      </p:pic>
    </p:spTree>
    <p:extLst>
      <p:ext uri="{BB962C8B-B14F-4D97-AF65-F5344CB8AC3E}">
        <p14:creationId xmlns:p14="http://schemas.microsoft.com/office/powerpoint/2010/main" val="386253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7612" y="1447800"/>
            <a:ext cx="10286999" cy="4154984"/>
          </a:xfrm>
          <a:prstGeom prst="rect">
            <a:avLst/>
          </a:prstGeom>
        </p:spPr>
        <p:txBody>
          <a:bodyPr wrap="square">
            <a:spAutoFit/>
          </a:bodyPr>
          <a:lstStyle/>
          <a:p>
            <a:r>
              <a:rPr lang="en-US" sz="4400" dirty="0">
                <a:latin typeface="Comic Sans MS" panose="030F0702030302020204" pitchFamily="66" charset="0"/>
              </a:rPr>
              <a:t>Positive questions are more likely to generate…</a:t>
            </a:r>
          </a:p>
          <a:p>
            <a:endParaRPr lang="en-US" sz="4400" dirty="0">
              <a:latin typeface="Comic Sans MS" panose="030F0702030302020204" pitchFamily="66" charset="0"/>
            </a:endParaRPr>
          </a:p>
          <a:p>
            <a:r>
              <a:rPr lang="en-US" sz="4400" dirty="0">
                <a:latin typeface="Comic Sans MS" panose="030F0702030302020204" pitchFamily="66" charset="0"/>
              </a:rPr>
              <a:t>Positive energy that leads to…</a:t>
            </a:r>
          </a:p>
          <a:p>
            <a:endParaRPr lang="en-US" sz="4400" dirty="0">
              <a:latin typeface="Comic Sans MS" panose="030F0702030302020204" pitchFamily="66" charset="0"/>
            </a:endParaRPr>
          </a:p>
          <a:p>
            <a:r>
              <a:rPr lang="en-US" sz="4400" dirty="0">
                <a:latin typeface="Comic Sans MS" panose="030F0702030302020204" pitchFamily="66" charset="0"/>
              </a:rPr>
              <a:t>People achieving positive results!</a:t>
            </a:r>
          </a:p>
        </p:txBody>
      </p:sp>
    </p:spTree>
    <p:extLst>
      <p:ext uri="{BB962C8B-B14F-4D97-AF65-F5344CB8AC3E}">
        <p14:creationId xmlns:p14="http://schemas.microsoft.com/office/powerpoint/2010/main" val="73349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What constitutes an unhealthy Auxiliary?</a:t>
            </a:r>
          </a:p>
        </p:txBody>
      </p:sp>
      <p:sp>
        <p:nvSpPr>
          <p:cNvPr id="14" name="Content Placeholder 13"/>
          <p:cNvSpPr>
            <a:spLocks noGrp="1"/>
          </p:cNvSpPr>
          <p:nvPr>
            <p:ph idx="1"/>
          </p:nvPr>
        </p:nvSpPr>
        <p:spPr/>
        <p:txBody>
          <a:bodyPr/>
          <a:lstStyle/>
          <a:p>
            <a:r>
              <a:rPr lang="en-US" dirty="0"/>
              <a:t>100 percent in membership?</a:t>
            </a:r>
          </a:p>
          <a:p>
            <a:r>
              <a:rPr lang="en-US" dirty="0"/>
              <a:t>Timely reporting?</a:t>
            </a:r>
          </a:p>
          <a:p>
            <a:r>
              <a:rPr lang="en-US" dirty="0"/>
              <a:t>All officers and chairmen positions filled?</a:t>
            </a:r>
          </a:p>
          <a:p>
            <a:r>
              <a:rPr lang="en-US" dirty="0"/>
              <a:t>Officers (and members) in possession of current Bylaws and Ritual?</a:t>
            </a:r>
          </a:p>
          <a:p>
            <a:r>
              <a:rPr lang="en-US" dirty="0"/>
              <a:t>No personality conflicts?</a:t>
            </a:r>
          </a:p>
          <a:p>
            <a:r>
              <a:rPr lang="en-US" dirty="0"/>
              <a:t>All obligations fulfilled?</a:t>
            </a:r>
          </a:p>
          <a:p>
            <a:endParaRPr lang="en-US" dirty="0"/>
          </a:p>
          <a:p>
            <a:endParaRPr lang="en-US" dirty="0"/>
          </a:p>
          <a:p>
            <a:endParaRPr lang="en-US" dirty="0"/>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Larry Ziebarth\AppData\Local\Microsoft\Windows\INetCache\Content.MSO\7F9310A5.tmp"/>
          <p:cNvPicPr/>
          <p:nvPr/>
        </p:nvPicPr>
        <p:blipFill>
          <a:blip r:embed="rId3">
            <a:extLst>
              <a:ext uri="{28A0092B-C50C-407E-A947-70E740481C1C}">
                <a14:useLocalDpi xmlns:a14="http://schemas.microsoft.com/office/drawing/2010/main" val="0"/>
              </a:ext>
            </a:extLst>
          </a:blip>
          <a:srcRect/>
          <a:stretch>
            <a:fillRect/>
          </a:stretch>
        </p:blipFill>
        <p:spPr bwMode="auto">
          <a:xfrm>
            <a:off x="1903412" y="914400"/>
            <a:ext cx="8229600" cy="5181600"/>
          </a:xfrm>
          <a:prstGeom prst="rect">
            <a:avLst/>
          </a:prstGeom>
          <a:noFill/>
          <a:ln>
            <a:noFill/>
          </a:ln>
        </p:spPr>
      </p:pic>
    </p:spTree>
    <p:extLst>
      <p:ext uri="{BB962C8B-B14F-4D97-AF65-F5344CB8AC3E}">
        <p14:creationId xmlns:p14="http://schemas.microsoft.com/office/powerpoint/2010/main" val="38404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Underline signs of concern?</a:t>
            </a:r>
          </a:p>
        </p:txBody>
      </p:sp>
      <p:sp>
        <p:nvSpPr>
          <p:cNvPr id="14" name="Content Placeholder 13"/>
          <p:cNvSpPr>
            <a:spLocks noGrp="1"/>
          </p:cNvSpPr>
          <p:nvPr>
            <p:ph idx="1"/>
          </p:nvPr>
        </p:nvSpPr>
        <p:spPr>
          <a:xfrm>
            <a:off x="3656012" y="1981200"/>
            <a:ext cx="6934200" cy="4495800"/>
          </a:xfrm>
        </p:spPr>
        <p:txBody>
          <a:bodyPr/>
          <a:lstStyle/>
          <a:p>
            <a:r>
              <a:rPr lang="en-US" dirty="0"/>
              <a:t>Aging members</a:t>
            </a:r>
          </a:p>
          <a:p>
            <a:r>
              <a:rPr lang="en-US" dirty="0"/>
              <a:t>Constraints of attending meetings</a:t>
            </a:r>
          </a:p>
          <a:p>
            <a:r>
              <a:rPr lang="en-US" dirty="0"/>
              <a:t>Lack of participation</a:t>
            </a:r>
          </a:p>
          <a:p>
            <a:r>
              <a:rPr lang="en-US" dirty="0"/>
              <a:t>Repeat officers’ year-after-year</a:t>
            </a:r>
          </a:p>
          <a:p>
            <a:endParaRPr lang="en-US" dirty="0"/>
          </a:p>
          <a:p>
            <a:endParaRPr lang="en-US" dirty="0"/>
          </a:p>
          <a:p>
            <a:endParaRPr lang="en-US" dirty="0"/>
          </a:p>
        </p:txBody>
      </p:sp>
      <p:pic>
        <p:nvPicPr>
          <p:cNvPr id="2" name="Picture 1"/>
          <p:cNvPicPr>
            <a:picLocks noChangeAspect="1"/>
          </p:cNvPicPr>
          <p:nvPr/>
        </p:nvPicPr>
        <p:blipFill>
          <a:blip r:embed="rId3"/>
          <a:stretch>
            <a:fillRect/>
          </a:stretch>
        </p:blipFill>
        <p:spPr>
          <a:xfrm>
            <a:off x="32825" y="3837995"/>
            <a:ext cx="3089787" cy="3020005"/>
          </a:xfrm>
          <a:prstGeom prst="rect">
            <a:avLst/>
          </a:prstGeom>
        </p:spPr>
      </p:pic>
    </p:spTree>
    <p:extLst>
      <p:ext uri="{BB962C8B-B14F-4D97-AF65-F5344CB8AC3E}">
        <p14:creationId xmlns:p14="http://schemas.microsoft.com/office/powerpoint/2010/main" val="297332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Ways to detect an unhealthy Auxiliary</a:t>
            </a:r>
          </a:p>
        </p:txBody>
      </p:sp>
      <p:sp>
        <p:nvSpPr>
          <p:cNvPr id="14" name="Content Placeholder 13"/>
          <p:cNvSpPr>
            <a:spLocks noGrp="1"/>
          </p:cNvSpPr>
          <p:nvPr>
            <p:ph sz="half" idx="1"/>
          </p:nvPr>
        </p:nvSpPr>
        <p:spPr/>
        <p:txBody>
          <a:bodyPr/>
          <a:lstStyle/>
          <a:p>
            <a:r>
              <a:rPr lang="en-US" dirty="0"/>
              <a:t>Annual visit</a:t>
            </a:r>
          </a:p>
          <a:p>
            <a:endParaRPr lang="en-US" dirty="0"/>
          </a:p>
          <a:p>
            <a:endParaRPr lang="en-US" dirty="0"/>
          </a:p>
        </p:txBody>
      </p:sp>
      <p:sp>
        <p:nvSpPr>
          <p:cNvPr id="7" name="Content Placeholder 6"/>
          <p:cNvSpPr>
            <a:spLocks noGrp="1"/>
          </p:cNvSpPr>
          <p:nvPr>
            <p:ph sz="half" idx="2"/>
          </p:nvPr>
        </p:nvSpPr>
        <p:spPr>
          <a:xfrm>
            <a:off x="6981368" y="1676400"/>
            <a:ext cx="4700016" cy="4495800"/>
          </a:xfrm>
        </p:spPr>
        <p:txBody>
          <a:bodyPr/>
          <a:lstStyle/>
          <a:p>
            <a:pPr algn="ctr"/>
            <a:r>
              <a:rPr lang="en-US" dirty="0"/>
              <a:t>Auxiliary Membership Communication</a:t>
            </a:r>
          </a:p>
          <a:p>
            <a:endParaRPr lang="en-US" dirty="0"/>
          </a:p>
        </p:txBody>
      </p:sp>
      <p:pic>
        <p:nvPicPr>
          <p:cNvPr id="3" name="Picture 2"/>
          <p:cNvPicPr>
            <a:picLocks noChangeAspect="1"/>
          </p:cNvPicPr>
          <p:nvPr/>
        </p:nvPicPr>
        <p:blipFill>
          <a:blip r:embed="rId3"/>
          <a:stretch>
            <a:fillRect/>
          </a:stretch>
        </p:blipFill>
        <p:spPr>
          <a:xfrm>
            <a:off x="7757709" y="2514599"/>
            <a:ext cx="3162755" cy="388781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8612" y="2260719"/>
            <a:ext cx="3200400" cy="4141693"/>
          </a:xfrm>
          <a:prstGeom prst="rect">
            <a:avLst/>
          </a:prstGeom>
        </p:spPr>
      </p:pic>
    </p:spTree>
    <p:extLst>
      <p:ext uri="{BB962C8B-B14F-4D97-AF65-F5344CB8AC3E}">
        <p14:creationId xmlns:p14="http://schemas.microsoft.com/office/powerpoint/2010/main" val="361928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signs that an Auxiliary may be entering an unhealthy state of mind?</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8743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Lack of ability to elect officers	</a:t>
            </a:r>
          </a:p>
        </p:txBody>
      </p:sp>
      <p:sp>
        <p:nvSpPr>
          <p:cNvPr id="14" name="Content Placeholder 13"/>
          <p:cNvSpPr>
            <a:spLocks noGrp="1"/>
          </p:cNvSpPr>
          <p:nvPr>
            <p:ph idx="1"/>
          </p:nvPr>
        </p:nvSpPr>
        <p:spPr/>
        <p:txBody>
          <a:bodyPr/>
          <a:lstStyle/>
          <a:p>
            <a:r>
              <a:rPr lang="en-US" dirty="0"/>
              <a:t>Is there a lack of understanding of responsibilities?</a:t>
            </a:r>
          </a:p>
          <a:p>
            <a:r>
              <a:rPr lang="en-US" dirty="0"/>
              <a:t>Are members getting tired of holding office?</a:t>
            </a:r>
          </a:p>
          <a:p>
            <a:r>
              <a:rPr lang="en-US" dirty="0"/>
              <a:t>Not enough participation to fulfill positions?</a:t>
            </a:r>
          </a:p>
          <a:p>
            <a:endParaRPr lang="en-US" dirty="0"/>
          </a:p>
          <a:p>
            <a:pPr marL="0" indent="0">
              <a:buNone/>
            </a:pPr>
            <a:endParaRPr lang="en-US" dirty="0"/>
          </a:p>
          <a:p>
            <a:endParaRPr lang="en-US" dirty="0"/>
          </a:p>
          <a:p>
            <a:pPr marL="0" indent="0">
              <a:buNone/>
            </a:pPr>
            <a:endParaRPr lang="en-US" dirty="0"/>
          </a:p>
          <a:p>
            <a:endParaRPr lang="en-US" dirty="0"/>
          </a:p>
          <a:p>
            <a:endParaRPr lang="en-US" dirty="0"/>
          </a:p>
        </p:txBody>
      </p:sp>
      <p:pic>
        <p:nvPicPr>
          <p:cNvPr id="2" name="Picture 1"/>
          <p:cNvPicPr>
            <a:picLocks noChangeAspect="1"/>
          </p:cNvPicPr>
          <p:nvPr/>
        </p:nvPicPr>
        <p:blipFill>
          <a:blip r:embed="rId3"/>
          <a:stretch>
            <a:fillRect/>
          </a:stretch>
        </p:blipFill>
        <p:spPr>
          <a:xfrm>
            <a:off x="8532812" y="3288052"/>
            <a:ext cx="3039416" cy="3172286"/>
          </a:xfrm>
          <a:prstGeom prst="rect">
            <a:avLst/>
          </a:prstGeom>
        </p:spPr>
      </p:pic>
    </p:spTree>
    <p:extLst>
      <p:ext uri="{BB962C8B-B14F-4D97-AF65-F5344CB8AC3E}">
        <p14:creationId xmlns:p14="http://schemas.microsoft.com/office/powerpoint/2010/main" val="96668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3" y="367146"/>
            <a:ext cx="9601200" cy="1143000"/>
          </a:xfrm>
        </p:spPr>
        <p:txBody>
          <a:bodyPr/>
          <a:lstStyle/>
          <a:p>
            <a:r>
              <a:rPr lang="en-US" dirty="0"/>
              <a:t>Quarterly audit reports not completed and submitted by due date</a:t>
            </a:r>
          </a:p>
        </p:txBody>
      </p:sp>
      <p:sp>
        <p:nvSpPr>
          <p:cNvPr id="14" name="Content Placeholder 13"/>
          <p:cNvSpPr>
            <a:spLocks noGrp="1"/>
          </p:cNvSpPr>
          <p:nvPr>
            <p:ph idx="1"/>
          </p:nvPr>
        </p:nvSpPr>
        <p:spPr/>
        <p:txBody>
          <a:bodyPr/>
          <a:lstStyle/>
          <a:p>
            <a:r>
              <a:rPr lang="en-US" dirty="0"/>
              <a:t>Books of Secretary and Treasurer not being available</a:t>
            </a:r>
          </a:p>
          <a:p>
            <a:r>
              <a:rPr lang="en-US" dirty="0"/>
              <a:t>Treasurer does audit</a:t>
            </a:r>
          </a:p>
          <a:p>
            <a:r>
              <a:rPr lang="en-US" dirty="0"/>
              <a:t>Trustees signing report without reviewing books</a:t>
            </a:r>
          </a:p>
          <a:p>
            <a:endParaRPr lang="en-US" dirty="0"/>
          </a:p>
          <a:p>
            <a:pPr marL="0" indent="0">
              <a:buNone/>
            </a:pPr>
            <a:endParaRPr lang="en-US" dirty="0"/>
          </a:p>
          <a:p>
            <a:endParaRPr lang="en-US" dirty="0"/>
          </a:p>
          <a:p>
            <a:endParaRPr lang="en-US" dirty="0"/>
          </a:p>
        </p:txBody>
      </p:sp>
      <p:pic>
        <p:nvPicPr>
          <p:cNvPr id="2" name="Picture 1"/>
          <p:cNvPicPr>
            <a:picLocks noChangeAspect="1"/>
          </p:cNvPicPr>
          <p:nvPr/>
        </p:nvPicPr>
        <p:blipFill>
          <a:blip r:embed="rId3"/>
          <a:stretch>
            <a:fillRect/>
          </a:stretch>
        </p:blipFill>
        <p:spPr>
          <a:xfrm>
            <a:off x="9513433" y="2639163"/>
            <a:ext cx="2057401" cy="3436932"/>
          </a:xfrm>
          <a:prstGeom prst="rect">
            <a:avLst/>
          </a:prstGeom>
        </p:spPr>
      </p:pic>
      <p:pic>
        <p:nvPicPr>
          <p:cNvPr id="3" name="Picture 2"/>
          <p:cNvPicPr>
            <a:picLocks noChangeAspect="1"/>
          </p:cNvPicPr>
          <p:nvPr/>
        </p:nvPicPr>
        <p:blipFill>
          <a:blip r:embed="rId4"/>
          <a:stretch>
            <a:fillRect/>
          </a:stretch>
        </p:blipFill>
        <p:spPr>
          <a:xfrm>
            <a:off x="1279935" y="3413916"/>
            <a:ext cx="2492807" cy="2669553"/>
          </a:xfrm>
          <a:prstGeom prst="rect">
            <a:avLst/>
          </a:prstGeom>
        </p:spPr>
      </p:pic>
      <p:pic>
        <p:nvPicPr>
          <p:cNvPr id="4" name="Picture 3"/>
          <p:cNvPicPr>
            <a:picLocks noChangeAspect="1"/>
          </p:cNvPicPr>
          <p:nvPr/>
        </p:nvPicPr>
        <p:blipFill>
          <a:blip r:embed="rId5"/>
          <a:stretch>
            <a:fillRect/>
          </a:stretch>
        </p:blipFill>
        <p:spPr>
          <a:xfrm>
            <a:off x="5027612" y="3413916"/>
            <a:ext cx="2809423" cy="2809423"/>
          </a:xfrm>
          <a:prstGeom prst="rect">
            <a:avLst/>
          </a:prstGeom>
        </p:spPr>
      </p:pic>
    </p:spTree>
    <p:extLst>
      <p:ext uri="{BB962C8B-B14F-4D97-AF65-F5344CB8AC3E}">
        <p14:creationId xmlns:p14="http://schemas.microsoft.com/office/powerpoint/2010/main" val="177116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249165-F638-412C-8E0A-DFB7045CA2E0}">
  <ds:schemaRefs>
    <ds:schemaRef ds:uri="http://schemas.microsoft.com/office/2006/documentManagement/types"/>
    <ds:schemaRef ds:uri="http://purl.org/dc/terms/"/>
    <ds:schemaRef ds:uri="http://purl.org/dc/dcmitype/"/>
    <ds:schemaRef ds:uri="http://schemas.microsoft.com/office/2006/metadata/properties"/>
    <ds:schemaRef ds:uri="4873beb7-5857-4685-be1f-d57550cc96cc"/>
    <ds:schemaRef ds:uri="http://www.w3.org/XML/1998/namespace"/>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503</TotalTime>
  <Words>2776</Words>
  <Application>Microsoft Office PowerPoint</Application>
  <PresentationFormat>Custom</PresentationFormat>
  <Paragraphs>426</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Comic Sans MS</vt:lpstr>
      <vt:lpstr>Euphemia</vt:lpstr>
      <vt:lpstr>Serenity 16x9</vt:lpstr>
      <vt:lpstr>PowerPoint Presentation</vt:lpstr>
      <vt:lpstr>How to identify an unhealthy Auxiliary</vt:lpstr>
      <vt:lpstr>What constitutes an unhealthy Auxiliary?</vt:lpstr>
      <vt:lpstr>PowerPoint Presentation</vt:lpstr>
      <vt:lpstr>Underline signs of concern?</vt:lpstr>
      <vt:lpstr>Ways to detect an unhealthy Auxiliary</vt:lpstr>
      <vt:lpstr>What are signs that an Auxiliary may be entering an unhealthy state of mind?</vt:lpstr>
      <vt:lpstr>Lack of ability to elect officers </vt:lpstr>
      <vt:lpstr>Quarterly audit reports not completed and submitted by due date</vt:lpstr>
      <vt:lpstr>Unable to obtain a quorum for business meeting</vt:lpstr>
      <vt:lpstr>Outdated Bylaws and Ritual and/or Standing Rules</vt:lpstr>
      <vt:lpstr>Referencing Outdated Materials </vt:lpstr>
      <vt:lpstr>Personal Conflict</vt:lpstr>
      <vt:lpstr>Usage of Demeter's Manual of Procedures</vt:lpstr>
      <vt:lpstr>Lack of Communication</vt:lpstr>
      <vt:lpstr>Dissention between Auxiliary and Post</vt:lpstr>
      <vt:lpstr>Non-Compliant </vt:lpstr>
      <vt:lpstr>Misuse of funds </vt:lpstr>
      <vt:lpstr>Performance of duties</vt:lpstr>
      <vt:lpstr>Declining Membership</vt:lpstr>
      <vt:lpstr>Meetings are a waste of time</vt:lpstr>
      <vt:lpstr>Lack of interest in Programs</vt:lpstr>
      <vt:lpstr>Don’t think inside or outside the box…..  ELIMINATE THE BOX!</vt:lpstr>
      <vt:lpstr>FAILURE IS NOT AN OPTION!</vt:lpstr>
      <vt:lpstr>Can my Auxiliary be healthy?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Jane R. Ziebarth</dc:creator>
  <cp:lastModifiedBy>Jane R. Ziebarth</cp:lastModifiedBy>
  <cp:revision>88</cp:revision>
  <dcterms:created xsi:type="dcterms:W3CDTF">2020-09-10T22:35:24Z</dcterms:created>
  <dcterms:modified xsi:type="dcterms:W3CDTF">2020-10-19T19:17:29Z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